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6"/>
  </p:notesMasterIdLst>
  <p:sldIdLst>
    <p:sldId id="313" r:id="rId2"/>
    <p:sldId id="336" r:id="rId3"/>
    <p:sldId id="320" r:id="rId4"/>
    <p:sldId id="318" r:id="rId5"/>
    <p:sldId id="337" r:id="rId6"/>
    <p:sldId id="338" r:id="rId7"/>
    <p:sldId id="257" r:id="rId8"/>
    <p:sldId id="339" r:id="rId9"/>
    <p:sldId id="341" r:id="rId10"/>
    <p:sldId id="323" r:id="rId11"/>
    <p:sldId id="325" r:id="rId12"/>
    <p:sldId id="332" r:id="rId13"/>
    <p:sldId id="314" r:id="rId14"/>
    <p:sldId id="333" r:id="rId15"/>
    <p:sldId id="327" r:id="rId16"/>
    <p:sldId id="328" r:id="rId17"/>
    <p:sldId id="315" r:id="rId18"/>
    <p:sldId id="329" r:id="rId19"/>
    <p:sldId id="316" r:id="rId20"/>
    <p:sldId id="334" r:id="rId21"/>
    <p:sldId id="330" r:id="rId22"/>
    <p:sldId id="317" r:id="rId23"/>
    <p:sldId id="335" r:id="rId24"/>
    <p:sldId id="311" r:id="rId2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0033"/>
    <a:srgbClr val="ED1A36"/>
    <a:srgbClr val="000000"/>
    <a:srgbClr val="B5B4B4"/>
    <a:srgbClr val="44494D"/>
    <a:srgbClr val="7F7F7F"/>
    <a:srgbClr val="F2F2F2"/>
    <a:srgbClr val="B4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82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9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B51E4-EFE8-4744-90F5-0C9C3F576B4E}" type="datetimeFigureOut">
              <a:rPr lang="en-US" smtClean="0"/>
              <a:t>06-Oct-24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77FDD-D4CF-49C8-A49F-80D707301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17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50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4A73-8E17-4263-9ADE-0787C17C9E70}" type="datetimeFigureOut">
              <a:rPr lang="en-US" smtClean="0"/>
              <a:t>06-Oct-24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C19B7-A873-4BEE-96DE-1E225D93D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4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4"/>
          <p:cNvSpPr txBox="1">
            <a:spLocks noGrp="1"/>
          </p:cNvSpPr>
          <p:nvPr>
            <p:ph type="title"/>
          </p:nvPr>
        </p:nvSpPr>
        <p:spPr>
          <a:xfrm>
            <a:off x="628650" y="273850"/>
            <a:ext cx="78867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E0033"/>
              </a:buClr>
              <a:buSzPts val="1500"/>
              <a:buFont typeface="Jura"/>
              <a:buNone/>
              <a:defRPr sz="3000">
                <a:latin typeface="Jura"/>
                <a:ea typeface="Jura"/>
                <a:cs typeface="Jura"/>
                <a:sym typeface="Ju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4"/>
          <p:cNvSpPr txBox="1">
            <a:spLocks noGrp="1"/>
          </p:cNvSpPr>
          <p:nvPr>
            <p:ph type="body" idx="1"/>
          </p:nvPr>
        </p:nvSpPr>
        <p:spPr>
          <a:xfrm>
            <a:off x="628650" y="1057826"/>
            <a:ext cx="7886700" cy="3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Google Shape;24;p5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686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1269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4A73-8E17-4263-9ADE-0787C17C9E70}" type="datetimeFigureOut">
              <a:rPr lang="en-US" smtClean="0"/>
              <a:t>06-Oct-24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C19B7-A873-4BEE-96DE-1E225D93DB0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E8216BA-05A1-8109-9527-FF7A9AC431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340772"/>
            <a:ext cx="3505200" cy="343198"/>
          </a:xfrm>
          <a:prstGeom prst="rect">
            <a:avLst/>
          </a:prstGeom>
        </p:spPr>
        <p:txBody>
          <a:bodyPr/>
          <a:lstStyle>
            <a:lvl1pPr>
              <a:defRPr lang="en-US" sz="1350" kern="1200" dirty="0" smtClean="0">
                <a:solidFill>
                  <a:srgbClr val="FF0000"/>
                </a:solidFill>
                <a:latin typeface="FS PF BeauSans Pro" panose="02000500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ACB8755C-429C-B982-4E61-88B2F551D9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702889"/>
            <a:ext cx="3505200" cy="343198"/>
          </a:xfrm>
          <a:prstGeom prst="rect">
            <a:avLst/>
          </a:prstGeom>
        </p:spPr>
        <p:txBody>
          <a:bodyPr/>
          <a:lstStyle>
            <a:lvl1pPr>
              <a:defRPr lang="en-US" sz="1350" kern="1200" dirty="0" smtClean="0">
                <a:solidFill>
                  <a:srgbClr val="000000"/>
                </a:solidFill>
                <a:latin typeface="FS PF BeauSans Pro" panose="02000500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345A06E-7757-5F6E-977F-9EF1B9B3F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650" y="2057132"/>
            <a:ext cx="3505200" cy="343198"/>
          </a:xfrm>
          <a:prstGeom prst="rect">
            <a:avLst/>
          </a:prstGeom>
        </p:spPr>
        <p:txBody>
          <a:bodyPr/>
          <a:lstStyle>
            <a:lvl1pPr>
              <a:defRPr lang="en-US" sz="1350" kern="1200" dirty="0" smtClean="0">
                <a:solidFill>
                  <a:srgbClr val="44494D"/>
                </a:solidFill>
                <a:latin typeface="FS PF BeauSans Pro" panose="02000500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0C69A30-4A60-98F3-33EF-DAA88DC729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650" y="2408668"/>
            <a:ext cx="3505200" cy="343198"/>
          </a:xfrm>
          <a:prstGeom prst="rect">
            <a:avLst/>
          </a:prstGeom>
        </p:spPr>
        <p:txBody>
          <a:bodyPr/>
          <a:lstStyle>
            <a:lvl1pPr>
              <a:defRPr lang="en-US" sz="1350" kern="1200" dirty="0" smtClean="0">
                <a:solidFill>
                  <a:srgbClr val="B5B4B4"/>
                </a:solidFill>
                <a:latin typeface="FS PF BeauSans Pro" panose="02000500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6A5F1A59-BEAA-C85F-48F8-68B1A576A5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2751668"/>
            <a:ext cx="3505200" cy="343198"/>
          </a:xfrm>
          <a:prstGeom prst="rect">
            <a:avLst/>
          </a:prstGeom>
        </p:spPr>
        <p:txBody>
          <a:bodyPr/>
          <a:lstStyle>
            <a:lvl1pPr>
              <a:defRPr lang="en-US" sz="1350" kern="1200" baseline="0" dirty="0" smtClean="0">
                <a:solidFill>
                  <a:srgbClr val="B5B4B4"/>
                </a:solidFill>
                <a:latin typeface="FS PF BeauSans Pro" panose="02000500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Close Master View Close</a:t>
            </a:r>
          </a:p>
        </p:txBody>
      </p:sp>
    </p:spTree>
    <p:extLst>
      <p:ext uri="{BB962C8B-B14F-4D97-AF65-F5344CB8AC3E}">
        <p14:creationId xmlns:p14="http://schemas.microsoft.com/office/powerpoint/2010/main" val="4243009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4A73-8E17-4263-9ADE-0787C17C9E70}" type="datetimeFigureOut">
              <a:rPr lang="en-US" smtClean="0"/>
              <a:t>06-Oct-24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C19B7-A873-4BEE-96DE-1E225D93D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4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4A73-8E17-4263-9ADE-0787C17C9E70}" type="datetimeFigureOut">
              <a:rPr lang="en-US" smtClean="0"/>
              <a:t>06-Oct-24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C19B7-A873-4BEE-96DE-1E225D93DB0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7722C63-2A04-5110-42EF-6B2583463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340772"/>
            <a:ext cx="3505200" cy="343198"/>
          </a:xfrm>
          <a:prstGeom prst="rect">
            <a:avLst/>
          </a:prstGeom>
        </p:spPr>
        <p:txBody>
          <a:bodyPr/>
          <a:lstStyle>
            <a:lvl1pPr>
              <a:defRPr lang="en-US" sz="1350" kern="1200" dirty="0" smtClean="0">
                <a:solidFill>
                  <a:srgbClr val="FF0000"/>
                </a:solidFill>
                <a:latin typeface="FS PF BeauSans Pro" panose="02000500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27B26C9-B4E1-E308-7B4C-5822382A41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702889"/>
            <a:ext cx="3505200" cy="343198"/>
          </a:xfrm>
          <a:prstGeom prst="rect">
            <a:avLst/>
          </a:prstGeom>
        </p:spPr>
        <p:txBody>
          <a:bodyPr/>
          <a:lstStyle>
            <a:lvl1pPr>
              <a:defRPr lang="en-US" sz="1350" kern="1200" dirty="0" smtClean="0">
                <a:solidFill>
                  <a:srgbClr val="000000"/>
                </a:solidFill>
                <a:latin typeface="FS PF BeauSans Pro" panose="02000500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0BC3C9E-D0F8-B838-726A-E937BAED0B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650" y="2057132"/>
            <a:ext cx="3505200" cy="343198"/>
          </a:xfrm>
          <a:prstGeom prst="rect">
            <a:avLst/>
          </a:prstGeom>
        </p:spPr>
        <p:txBody>
          <a:bodyPr/>
          <a:lstStyle>
            <a:lvl1pPr>
              <a:defRPr lang="en-US" sz="1350" kern="1200" dirty="0" smtClean="0">
                <a:solidFill>
                  <a:srgbClr val="44494D"/>
                </a:solidFill>
                <a:latin typeface="FS PF BeauSans Pro" panose="02000500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2796B722-F26E-915A-A0CC-9A61B367A6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650" y="2408668"/>
            <a:ext cx="3505200" cy="343198"/>
          </a:xfrm>
          <a:prstGeom prst="rect">
            <a:avLst/>
          </a:prstGeom>
        </p:spPr>
        <p:txBody>
          <a:bodyPr/>
          <a:lstStyle>
            <a:lvl1pPr>
              <a:defRPr lang="en-US" sz="1350" kern="1200" dirty="0" smtClean="0">
                <a:solidFill>
                  <a:srgbClr val="B5B4B4"/>
                </a:solidFill>
                <a:latin typeface="FS PF BeauSans Pro" panose="02000500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A90F07F-A22E-2E9B-FC46-C832C01C2E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8650" y="2751668"/>
            <a:ext cx="3505200" cy="343198"/>
          </a:xfrm>
          <a:prstGeom prst="rect">
            <a:avLst/>
          </a:prstGeom>
        </p:spPr>
        <p:txBody>
          <a:bodyPr/>
          <a:lstStyle>
            <a:lvl1pPr>
              <a:defRPr lang="en-US" sz="1350" kern="1200" dirty="0" smtClean="0">
                <a:solidFill>
                  <a:srgbClr val="B5B4B4"/>
                </a:solidFill>
                <a:latin typeface="FS PF BeauSans Pro" panose="02000500000000020004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8265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4A73-8E17-4263-9ADE-0787C17C9E70}" type="datetimeFigureOut">
              <a:rPr lang="en-US" smtClean="0"/>
              <a:t>06-Oct-24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C19B7-A873-4BEE-96DE-1E225D93D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50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4A73-8E17-4263-9ADE-0787C17C9E70}" type="datetimeFigureOut">
              <a:rPr lang="en-US" smtClean="0"/>
              <a:t>06-Oct-24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C19B7-A873-4BEE-96DE-1E225D93D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97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4A73-8E17-4263-9ADE-0787C17C9E70}" type="datetimeFigureOut">
              <a:rPr lang="en-US" smtClean="0"/>
              <a:t>06-Oct-24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C19B7-A873-4BEE-96DE-1E225D93D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91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276735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4A73-8E17-4263-9ADE-0787C17C9E70}" type="datetimeFigureOut">
              <a:rPr lang="en-US" smtClean="0"/>
              <a:t>06-Oct-24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C19B7-A873-4BEE-96DE-1E225D93D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82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14A73-8E17-4263-9ADE-0787C17C9E70}" type="datetimeFigureOut">
              <a:rPr lang="en-US" smtClean="0"/>
              <a:t>06-Oct-24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C19B7-A873-4BEE-96DE-1E225D93D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14A73-8E17-4263-9ADE-0787C17C9E70}" type="datetimeFigureOut">
              <a:rPr lang="en-US" smtClean="0"/>
              <a:t>06-Oct-24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C19B7-A873-4BEE-96DE-1E225D93DB0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AE30FD-CF21-06D0-4081-D18E35CD151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3247"/>
            <a:ext cx="9144000" cy="540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EC79D4-0438-5CA1-1228-E81A1EF686AC}"/>
              </a:ext>
            </a:extLst>
          </p:cNvPr>
          <p:cNvSpPr txBox="1"/>
          <p:nvPr userDrawn="1"/>
        </p:nvSpPr>
        <p:spPr>
          <a:xfrm>
            <a:off x="374650" y="4756150"/>
            <a:ext cx="3968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pc="300" dirty="0">
                <a:solidFill>
                  <a:srgbClr val="B4B4B4"/>
                </a:solidFill>
                <a:latin typeface="FS PF BeauSans Pro Light" panose="02000500000000020004" pitchFamily="2" charset="0"/>
              </a:rPr>
              <a:t>www.viettel.com.vn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42538B-DB88-8EF9-E01E-066B79ACD3C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175" y="4756150"/>
            <a:ext cx="975214" cy="21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1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2800" kern="1200" dirty="0">
          <a:solidFill>
            <a:srgbClr val="EE0033"/>
          </a:solidFill>
          <a:latin typeface="FS PF BeauSans Pro SemiBold" panose="02000503000000020004" pitchFamily="2" charset="0"/>
          <a:ea typeface="+mn-ea"/>
          <a:cs typeface="+mn-cs"/>
        </a:defRPr>
      </a:lvl1pPr>
    </p:titleStyle>
    <p:bodyStyle>
      <a:lvl1pPr marL="0" marR="0" indent="0" algn="l" defTabSz="685800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lang="en-US" sz="1350" kern="1200" dirty="0">
          <a:solidFill>
            <a:schemeClr val="tx1"/>
          </a:solidFill>
          <a:latin typeface="FS PF BeauSans Pro" panose="02000500000000020004" pitchFamily="2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350" kern="1200" dirty="0">
          <a:solidFill>
            <a:schemeClr val="tx1"/>
          </a:solidFill>
          <a:latin typeface="FS PF BeauSans Pro" panose="02000500000000020004" pitchFamily="2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350" kern="1200" dirty="0">
          <a:solidFill>
            <a:schemeClr val="tx1"/>
          </a:solidFill>
          <a:latin typeface="FS PF BeauSans Pro" panose="02000500000000020004" pitchFamily="2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350" kern="1200" dirty="0">
          <a:solidFill>
            <a:schemeClr val="tx1"/>
          </a:solidFill>
          <a:latin typeface="FS PF BeauSans Pro" panose="02000500000000020004" pitchFamily="2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lang="en-US" sz="1350" kern="1200" dirty="0">
          <a:solidFill>
            <a:schemeClr val="tx1"/>
          </a:solidFill>
          <a:latin typeface="FS PF BeauSans Pro" panose="02000500000000020004" pitchFamily="2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hyperlink" Target="https://www.linkedin.com/blog/engineering/cloud-computing/building-in-the-cloud-with-remote-development" TargetMode="External"/><Relationship Id="rId4" Type="http://schemas.openxmlformats.org/officeDocument/2006/relationships/hyperlink" Target="https://docs.github.com/en/codespaces/overview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codespaces/overview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www.linkedin.com/pulse/simplifying-development-devcontainerjson-empowering-developers-dua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billing/managing-billing-for-github-codespaces/about-billing-for-github-codespace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aws.amazon.com/blogs/architecture/field-notes-use-aws-cloud9-to-power-your-visual-studio-code-ide/" TargetMode="External"/><Relationship Id="rId4" Type="http://schemas.openxmlformats.org/officeDocument/2006/relationships/hyperlink" Target="https://docs.aws.amazon.com/cloud9/latest/user-guide/welcome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ws.amazon.com/cloud9/pricing/?p=pm&amp;c=cloud9&amp;z=4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otsosecure.com/achieving-devsecops-using-aws-cloud-native-services" TargetMode="External"/><Relationship Id="rId2" Type="http://schemas.openxmlformats.org/officeDocument/2006/relationships/hyperlink" Target="https://medium.com/@ekagstn17/build-a-web-app-and-ide-in-aws-cee9bf5196d8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developers.redhat.com/articles/2022/04/01/codeready-workspaces-scales-now-red-hat-openshift-dev-spaces" TargetMode="External"/><Relationship Id="rId7" Type="http://schemas.openxmlformats.org/officeDocument/2006/relationships/image" Target="../media/image34.png"/><Relationship Id="rId2" Type="http://schemas.openxmlformats.org/officeDocument/2006/relationships/hyperlink" Target="https://docs.redhat.com/en/documentation/red_hat_codeready_workspaces/2.5/html/administration_guide/codeready-workspaces-architecture-overview_crw#codeready-workspaces-architecture-overview_crw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eclipse.dev/che/docs/stable/administration-guide/server-components/" TargetMode="External"/><Relationship Id="rId4" Type="http://schemas.openxmlformats.org/officeDocument/2006/relationships/hyperlink" Target="https://eclipse.dev/che/docs/stable/administration-guide/user-workspace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projects/devfile/" TargetMode="External"/><Relationship Id="rId2" Type="http://schemas.openxmlformats.org/officeDocument/2006/relationships/hyperlink" Target="https://eclipse.dev/che/technology/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letter.pragmaticengineer.com/p/cloud-development-environments-why-now" TargetMode="External"/><Relationship Id="rId2" Type="http://schemas.openxmlformats.org/officeDocument/2006/relationships/hyperlink" Target="https://www.devzero.io/blog/cloud-based-development-environment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www.dreamhost.com/blog/cloud-development-environmen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maximizemarketresearch.com/market-report/global-cloud-integrated-development-platform-ide-market/108982/" TargetMode="Externa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oder.com/blog/four-reference-architectures-for-cdes-kubernetes-vs-vm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omation.com/en/cloudomation-blog/how-cdes-work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hyperlink" Target="https://docs.github.com/en/codespaces/over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" descr="A picture containing text, indoor, ceil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914400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"/>
          <p:cNvGrpSpPr/>
          <p:nvPr/>
        </p:nvGrpSpPr>
        <p:grpSpPr>
          <a:xfrm>
            <a:off x="374650" y="457961"/>
            <a:ext cx="3463160" cy="2220978"/>
            <a:chOff x="4047994" y="1188972"/>
            <a:chExt cx="3463160" cy="2220978"/>
          </a:xfrm>
        </p:grpSpPr>
        <p:pic>
          <p:nvPicPr>
            <p:cNvPr id="99" name="Google Shape;99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47994" y="1188972"/>
              <a:ext cx="3463160" cy="22209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"/>
            <p:cNvSpPr txBox="1"/>
            <p:nvPr/>
          </p:nvSpPr>
          <p:spPr>
            <a:xfrm>
              <a:off x="4110157" y="1391520"/>
              <a:ext cx="3232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1"/>
          <p:cNvSpPr txBox="1"/>
          <p:nvPr/>
        </p:nvSpPr>
        <p:spPr>
          <a:xfrm>
            <a:off x="374650" y="4756150"/>
            <a:ext cx="3968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" sz="1050" b="0" i="0" u="none" strike="noStrike" cap="none">
                <a:solidFill>
                  <a:srgbClr val="B4B4B4"/>
                </a:solidFill>
                <a:latin typeface="Arial"/>
                <a:ea typeface="Arial"/>
                <a:cs typeface="Arial"/>
                <a:sym typeface="Arial"/>
              </a:rPr>
              <a:t>www.viettel.com.vn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3175" y="4756150"/>
            <a:ext cx="975214" cy="214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"/>
          <p:cNvGrpSpPr/>
          <p:nvPr/>
        </p:nvGrpSpPr>
        <p:grpSpPr>
          <a:xfrm>
            <a:off x="0" y="4609778"/>
            <a:ext cx="9144001" cy="540254"/>
            <a:chOff x="0" y="4603247"/>
            <a:chExt cx="9144001" cy="540254"/>
          </a:xfrm>
        </p:grpSpPr>
        <p:grpSp>
          <p:nvGrpSpPr>
            <p:cNvPr id="104" name="Google Shape;104;p1"/>
            <p:cNvGrpSpPr/>
            <p:nvPr/>
          </p:nvGrpSpPr>
          <p:grpSpPr>
            <a:xfrm>
              <a:off x="0" y="4603247"/>
              <a:ext cx="9144001" cy="540254"/>
              <a:chOff x="0" y="4603247"/>
              <a:chExt cx="9144001" cy="540254"/>
            </a:xfrm>
          </p:grpSpPr>
          <p:pic>
            <p:nvPicPr>
              <p:cNvPr id="105" name="Google Shape;105;p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0" y="4603247"/>
                <a:ext cx="9144001" cy="5402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" name="Google Shape;106;p1"/>
              <p:cNvSpPr txBox="1"/>
              <p:nvPr/>
            </p:nvSpPr>
            <p:spPr>
              <a:xfrm>
                <a:off x="374650" y="4756150"/>
                <a:ext cx="3968700" cy="25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en" sz="1050" b="0" i="0" u="none" strike="noStrike" cap="none">
                    <a:solidFill>
                      <a:srgbClr val="B4B4B4"/>
                    </a:solidFill>
                    <a:latin typeface="Arial"/>
                    <a:ea typeface="Arial"/>
                    <a:cs typeface="Arial"/>
                    <a:sym typeface="Arial"/>
                  </a:rPr>
                  <a:t>www.viettel.com.vn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07" name="Google Shape;107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663175" y="4756150"/>
              <a:ext cx="975214" cy="2147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8" name="Google Shape;10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" y="2813125"/>
            <a:ext cx="4434840" cy="124126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"/>
          <p:cNvSpPr txBox="1"/>
          <p:nvPr/>
        </p:nvSpPr>
        <p:spPr>
          <a:xfrm>
            <a:off x="9800" y="2834259"/>
            <a:ext cx="419286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EE0033"/>
                </a:solidFill>
                <a:latin typeface="FS PF BeauSans Pro SemiBold"/>
                <a:ea typeface="Jura"/>
                <a:cs typeface="Jura"/>
                <a:sym typeface="Jura"/>
              </a:rPr>
              <a:t>Cloud Development Environment</a:t>
            </a:r>
            <a:endParaRPr sz="2000" b="0" i="0" u="none" strike="noStrike" cap="none" dirty="0">
              <a:solidFill>
                <a:srgbClr val="EE0033"/>
              </a:solidFill>
              <a:latin typeface="FS PF BeauSans Pro SemiBold"/>
              <a:ea typeface="Jura"/>
              <a:cs typeface="Jura"/>
              <a:sym typeface="Jura"/>
            </a:endParaRPr>
          </a:p>
        </p:txBody>
      </p:sp>
      <p:pic>
        <p:nvPicPr>
          <p:cNvPr id="110" name="Google Shape;110;p1"/>
          <p:cNvPicPr preferRelativeResize="0"/>
          <p:nvPr/>
        </p:nvPicPr>
        <p:blipFill rotWithShape="1">
          <a:blip r:embed="rId8">
            <a:alphaModFix/>
          </a:blip>
          <a:srcRect t="4232" r="51851" b="61851"/>
          <a:stretch/>
        </p:blipFill>
        <p:spPr>
          <a:xfrm>
            <a:off x="565075" y="586112"/>
            <a:ext cx="2789100" cy="19646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2708A8-5586-CF3A-FE7E-A37DC0E859DC}"/>
              </a:ext>
            </a:extLst>
          </p:cNvPr>
          <p:cNvSpPr txBox="1"/>
          <p:nvPr/>
        </p:nvSpPr>
        <p:spPr>
          <a:xfrm>
            <a:off x="374650" y="3399599"/>
            <a:ext cx="22442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latin typeface="FS PF BeauSans Pro"/>
              </a:rPr>
              <a:t>Mentee: Nguyen Quang Tuan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4C7869-409A-B8F0-7500-9798A90D9819}"/>
              </a:ext>
            </a:extLst>
          </p:cNvPr>
          <p:cNvSpPr txBox="1"/>
          <p:nvPr/>
        </p:nvSpPr>
        <p:spPr>
          <a:xfrm>
            <a:off x="378335" y="3638300"/>
            <a:ext cx="20953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latin typeface="FS PF BeauSans Pro"/>
              </a:rPr>
              <a:t>Mentor: Pham Hong Thanh</a:t>
            </a:r>
            <a:endParaRPr lang="en-US" dirty="0">
              <a:latin typeface="FS PF Beau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F101-AE6E-9791-C1FA-C8351807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700" dirty="0">
                <a:latin typeface="FS PF BeauSans Pro" panose="02000500000000020004"/>
              </a:rPr>
              <a:t>CDE architecture</a:t>
            </a:r>
            <a:endParaRPr lang="en-US" sz="2700" dirty="0">
              <a:latin typeface="FS PF BeauSans Pro SemiBold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FB5AD-1E66-BBF7-DCFC-A96B87228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895450"/>
            <a:ext cx="2099682" cy="488476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400" dirty="0">
                <a:latin typeface="FS PF BeauSans Pro"/>
              </a:rPr>
              <a:t>CDE in </a:t>
            </a:r>
            <a:r>
              <a:rPr lang="vi-VN" sz="1400" dirty="0">
                <a:latin typeface="FS PF BeauSans Pro"/>
              </a:rPr>
              <a:t>Kubernetes</a:t>
            </a:r>
            <a:endParaRPr lang="en-US" sz="1400" dirty="0">
              <a:latin typeface="FS PF BeauSans Pr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1455F-507C-CF5B-4D4B-142F88D14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230" y="2329920"/>
            <a:ext cx="3929528" cy="2186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C9573A-C051-22C5-FFD6-9E639885B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91" y="1473656"/>
            <a:ext cx="4457409" cy="21961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34CFA1-7566-B065-E62D-4388B07BE57C}"/>
              </a:ext>
            </a:extLst>
          </p:cNvPr>
          <p:cNvSpPr txBox="1"/>
          <p:nvPr/>
        </p:nvSpPr>
        <p:spPr>
          <a:xfrm>
            <a:off x="371242" y="416715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i="1" dirty="0">
                <a:solidFill>
                  <a:schemeClr val="dk1"/>
                </a:solidFill>
                <a:latin typeface="FS PF BeauSans Pro" panose="02000500000000020004"/>
                <a:ea typeface="Golos Text"/>
                <a:cs typeface="Golos Text"/>
                <a:sym typeface="Golos Text"/>
              </a:rPr>
              <a:t>[</a:t>
            </a:r>
            <a:r>
              <a:rPr lang="vi-VN" sz="1000" i="1" dirty="0">
                <a:solidFill>
                  <a:schemeClr val="dk1"/>
                </a:solidFill>
                <a:latin typeface="FS PF BeauSans Pro" panose="02000500000000020004"/>
                <a:ea typeface="Golos Text"/>
                <a:cs typeface="Golos Text"/>
                <a:sym typeface="Golos Text"/>
              </a:rPr>
              <a:t>1</a:t>
            </a:r>
            <a:r>
              <a:rPr lang="en-US" sz="1000" i="1" dirty="0">
                <a:solidFill>
                  <a:schemeClr val="dk1"/>
                </a:solidFill>
                <a:latin typeface="FS PF BeauSans Pro" panose="02000500000000020004"/>
                <a:ea typeface="Golos Text"/>
                <a:cs typeface="Golos Text"/>
                <a:sym typeface="Golos Text"/>
              </a:rPr>
              <a:t>]</a:t>
            </a:r>
            <a:r>
              <a:rPr lang="en-US" sz="1000" i="1" dirty="0">
                <a:solidFill>
                  <a:schemeClr val="tx1"/>
                </a:solidFill>
                <a:latin typeface="FS PF BeauSans Pro" panose="02000500000000020004"/>
                <a:ea typeface="Golos Text"/>
                <a:cs typeface="Golos Text"/>
                <a:sym typeface="Golos Text"/>
              </a:rPr>
              <a:t> </a:t>
            </a:r>
            <a:r>
              <a:rPr lang="en-GB" sz="1000" i="1" dirty="0">
                <a:solidFill>
                  <a:schemeClr val="tx1"/>
                </a:solidFill>
                <a:effectLst/>
                <a:latin typeface="FS PF BeauSans Pro" panose="02000500000000020004"/>
                <a:hlinkClick r:id="rId4"/>
              </a:rPr>
              <a:t>GitHub </a:t>
            </a:r>
            <a:r>
              <a:rPr lang="en-GB" sz="1000" i="1" dirty="0" err="1">
                <a:solidFill>
                  <a:schemeClr val="tx1"/>
                </a:solidFill>
                <a:effectLst/>
                <a:latin typeface="FS PF BeauSans Pro" panose="02000500000000020004"/>
                <a:hlinkClick r:id="rId4"/>
              </a:rPr>
              <a:t>Codespaces</a:t>
            </a:r>
            <a:r>
              <a:rPr lang="en-GB" sz="1000" i="1" dirty="0">
                <a:solidFill>
                  <a:schemeClr val="tx1"/>
                </a:solidFill>
                <a:effectLst/>
                <a:latin typeface="FS PF BeauSans Pro" panose="02000500000000020004"/>
                <a:hlinkClick r:id="rId4"/>
              </a:rPr>
              <a:t> overview</a:t>
            </a:r>
            <a:endParaRPr lang="en-GB" sz="1000" i="1" dirty="0">
              <a:solidFill>
                <a:schemeClr val="tx1"/>
              </a:solidFill>
              <a:effectLst/>
              <a:latin typeface="FS PF BeauSans Pro" panose="02000500000000020004"/>
            </a:endParaRPr>
          </a:p>
          <a:p>
            <a:pPr algn="l"/>
            <a:r>
              <a:rPr lang="en-GB" sz="1000" i="1" dirty="0">
                <a:solidFill>
                  <a:schemeClr val="tx1"/>
                </a:solidFill>
                <a:latin typeface="FS PF BeauSans Pro" panose="02000500000000020004"/>
              </a:rPr>
              <a:t>[2] </a:t>
            </a:r>
            <a:r>
              <a:rPr lang="en-GB" sz="1000" i="1" dirty="0">
                <a:solidFill>
                  <a:schemeClr val="tx1"/>
                </a:solidFill>
                <a:latin typeface="FS PF BeauSans Pro" panose="02000500000000020004"/>
                <a:hlinkClick r:id="rId5"/>
              </a:rPr>
              <a:t>Building in the cloud with remote development</a:t>
            </a:r>
            <a:endParaRPr lang="en-GB" sz="1000" i="1" dirty="0">
              <a:solidFill>
                <a:schemeClr val="tx1"/>
              </a:solidFill>
              <a:latin typeface="FS PF BeauSans Pro" panose="0200050000000002000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5F253D-E283-7F95-023F-5C1F486B5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339" y="141077"/>
            <a:ext cx="4153620" cy="213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48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F101-AE6E-9791-C1FA-C8351807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700" dirty="0">
                <a:latin typeface="FS PF BeauSans Pro SemiBold"/>
              </a:rPr>
              <a:t>Big-tech solutions</a:t>
            </a:r>
            <a:endParaRPr lang="en-US" sz="2700" dirty="0">
              <a:latin typeface="FS PF BeauSans Pro SemiBold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FB5AD-1E66-BBF7-DCFC-A96B87228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164" y="767743"/>
            <a:ext cx="2099682" cy="488476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400" dirty="0" err="1">
                <a:latin typeface="FS PF BeauSans Pro"/>
              </a:rPr>
              <a:t>Github</a:t>
            </a:r>
            <a:r>
              <a:rPr lang="en-US" sz="1400" dirty="0">
                <a:latin typeface="FS PF BeauSans Pro"/>
              </a:rPr>
              <a:t> </a:t>
            </a:r>
            <a:r>
              <a:rPr lang="en-US" sz="1400" dirty="0" err="1">
                <a:latin typeface="FS PF BeauSans Pro"/>
              </a:rPr>
              <a:t>codespace</a:t>
            </a:r>
            <a:endParaRPr lang="vi-VN" sz="1400" dirty="0">
              <a:latin typeface="FS PF BeauSans Pr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6D3D13-C7A2-3BD7-475D-B6215FA3E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63" y="1262750"/>
            <a:ext cx="4054365" cy="2877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A0BEC8-53A4-E9F5-5699-B7E9031B63DC}"/>
              </a:ext>
            </a:extLst>
          </p:cNvPr>
          <p:cNvSpPr txBox="1"/>
          <p:nvPr/>
        </p:nvSpPr>
        <p:spPr>
          <a:xfrm>
            <a:off x="319729" y="4222149"/>
            <a:ext cx="3126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i="1" dirty="0">
                <a:solidFill>
                  <a:schemeClr val="dk1"/>
                </a:solidFill>
                <a:latin typeface="FS PF BeauSans Pro"/>
                <a:ea typeface="Golos Text"/>
                <a:cs typeface="Golos Text"/>
                <a:sym typeface="Golos Text"/>
              </a:rPr>
              <a:t>[</a:t>
            </a:r>
            <a:r>
              <a:rPr lang="vi-VN" sz="1000" i="1" dirty="0">
                <a:solidFill>
                  <a:schemeClr val="dk1"/>
                </a:solidFill>
                <a:latin typeface="FS PF BeauSans Pro"/>
                <a:ea typeface="Golos Text"/>
                <a:cs typeface="Golos Text"/>
                <a:sym typeface="Golos Text"/>
              </a:rPr>
              <a:t>1</a:t>
            </a:r>
            <a:r>
              <a:rPr lang="en-US" sz="1000" i="1" dirty="0">
                <a:solidFill>
                  <a:schemeClr val="dk1"/>
                </a:solidFill>
                <a:latin typeface="FS PF BeauSans Pro"/>
                <a:ea typeface="Golos Text"/>
                <a:cs typeface="Golos Text"/>
                <a:sym typeface="Golos Text"/>
              </a:rPr>
              <a:t>]</a:t>
            </a:r>
            <a:r>
              <a:rPr lang="en-US" sz="1000" i="1" dirty="0">
                <a:solidFill>
                  <a:schemeClr val="tx1"/>
                </a:solidFill>
                <a:latin typeface="FS PF BeauSans Pro"/>
                <a:ea typeface="Golos Text"/>
                <a:cs typeface="Golos Text"/>
                <a:sym typeface="Golos Text"/>
              </a:rPr>
              <a:t> </a:t>
            </a:r>
            <a:r>
              <a:rPr lang="en-GB" sz="1000" i="1" dirty="0">
                <a:solidFill>
                  <a:schemeClr val="tx1"/>
                </a:solidFill>
                <a:effectLst/>
                <a:latin typeface="FS PF BeauSans Pro"/>
                <a:hlinkClick r:id="rId3"/>
              </a:rPr>
              <a:t>GitHub </a:t>
            </a:r>
            <a:r>
              <a:rPr lang="en-GB" sz="1000" i="1" dirty="0" err="1">
                <a:solidFill>
                  <a:schemeClr val="tx1"/>
                </a:solidFill>
                <a:effectLst/>
                <a:latin typeface="FS PF BeauSans Pro"/>
                <a:hlinkClick r:id="rId3"/>
              </a:rPr>
              <a:t>Codespaces</a:t>
            </a:r>
            <a:r>
              <a:rPr lang="en-GB" sz="1000" i="1" dirty="0">
                <a:solidFill>
                  <a:schemeClr val="tx1"/>
                </a:solidFill>
                <a:effectLst/>
                <a:latin typeface="FS PF BeauSans Pro"/>
                <a:hlinkClick r:id="rId3"/>
              </a:rPr>
              <a:t> overview</a:t>
            </a:r>
            <a:endParaRPr lang="vi-VN" sz="1000" i="1" dirty="0">
              <a:solidFill>
                <a:schemeClr val="tx1"/>
              </a:solidFill>
              <a:effectLst/>
              <a:latin typeface="FS PF BeauSans Pro"/>
            </a:endParaRPr>
          </a:p>
          <a:p>
            <a:pPr algn="l"/>
            <a:r>
              <a:rPr lang="vi-VN" sz="1000" i="1" dirty="0">
                <a:solidFill>
                  <a:schemeClr val="tx1"/>
                </a:solidFill>
                <a:latin typeface="FS PF BeauSans Pro"/>
              </a:rPr>
              <a:t>[2] </a:t>
            </a:r>
            <a:r>
              <a:rPr lang="vi-VN" sz="1000" i="1" dirty="0">
                <a:solidFill>
                  <a:schemeClr val="tx1"/>
                </a:solidFill>
                <a:latin typeface="FS PF BeauSans Pro"/>
                <a:hlinkClick r:id="rId4"/>
              </a:rPr>
              <a:t>How DevContainer works</a:t>
            </a:r>
            <a:endParaRPr lang="en-GB" sz="1000" i="1" dirty="0">
              <a:solidFill>
                <a:schemeClr val="tx1"/>
              </a:solidFill>
              <a:effectLst/>
              <a:latin typeface="FS PF BeauSans Pro"/>
            </a:endParaRPr>
          </a:p>
        </p:txBody>
      </p:sp>
      <p:pic>
        <p:nvPicPr>
          <p:cNvPr id="9" name="Picture 8" descr="A diagram of a software development&#10;&#10;Description automatically generated with medium confidence">
            <a:extLst>
              <a:ext uri="{FF2B5EF4-FFF2-40B4-BE49-F238E27FC236}">
                <a16:creationId xmlns:a16="http://schemas.microsoft.com/office/drawing/2014/main" id="{3D3C28D1-9A9A-DA0B-00B4-FA666A538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663" y="2472231"/>
            <a:ext cx="3775659" cy="21500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F072F6-92C2-48E7-F279-7C9CEBC92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071" y="387255"/>
            <a:ext cx="2821527" cy="173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08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F101-AE6E-9791-C1FA-C8351807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700" dirty="0">
                <a:latin typeface="FS PF BeauSans Pro SemiBold"/>
              </a:rPr>
              <a:t>Big-tech solutions</a:t>
            </a:r>
            <a:endParaRPr lang="en-US" sz="2700" dirty="0">
              <a:latin typeface="FS PF BeauSans Pro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C582C-E7EC-5114-0078-944798EA3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62551"/>
            <a:ext cx="4415246" cy="2018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F37920-3C79-C7FA-4AAF-248BD79FC8D8}"/>
              </a:ext>
            </a:extLst>
          </p:cNvPr>
          <p:cNvSpPr txBox="1"/>
          <p:nvPr/>
        </p:nvSpPr>
        <p:spPr>
          <a:xfrm>
            <a:off x="182136" y="434655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tx1"/>
                </a:solidFill>
                <a:latin typeface="Golos Text"/>
                <a:ea typeface="Golos Text"/>
                <a:cs typeface="Golos Text"/>
                <a:sym typeface="Golos Text"/>
              </a:rPr>
              <a:t>[1] </a:t>
            </a:r>
            <a:r>
              <a:rPr lang="en-GB" sz="1000" i="1" dirty="0">
                <a:solidFill>
                  <a:schemeClr val="tx1"/>
                </a:solidFill>
                <a:latin typeface="Golos Text"/>
                <a:ea typeface="Golos Text"/>
                <a:cs typeface="Golos Text"/>
                <a:sym typeface="Golos Text"/>
                <a:hlinkClick r:id="rId3"/>
              </a:rPr>
              <a:t>About billing for GitHub </a:t>
            </a:r>
            <a:r>
              <a:rPr lang="en-GB" sz="1000" i="1" dirty="0" err="1">
                <a:solidFill>
                  <a:schemeClr val="tx1"/>
                </a:solidFill>
                <a:latin typeface="Golos Text"/>
                <a:ea typeface="Golos Text"/>
                <a:cs typeface="Golos Text"/>
                <a:sym typeface="Golos Text"/>
                <a:hlinkClick r:id="rId3"/>
              </a:rPr>
              <a:t>Codespaces</a:t>
            </a:r>
            <a:r>
              <a:rPr lang="en-US" sz="1000" i="1" dirty="0">
                <a:solidFill>
                  <a:schemeClr val="tx1"/>
                </a:solidFill>
                <a:latin typeface="Golos Text"/>
                <a:ea typeface="Golos Text"/>
                <a:cs typeface="Golos Text"/>
                <a:sym typeface="Golos Text"/>
                <a:hlinkClick r:id="rId3"/>
              </a:rPr>
              <a:t> </a:t>
            </a:r>
            <a:endParaRPr lang="en-US" sz="1000" i="1" dirty="0">
              <a:solidFill>
                <a:schemeClr val="tx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5A33D-D095-CB92-AFBD-087D7CF27AC7}"/>
              </a:ext>
            </a:extLst>
          </p:cNvPr>
          <p:cNvSpPr txBox="1"/>
          <p:nvPr/>
        </p:nvSpPr>
        <p:spPr>
          <a:xfrm>
            <a:off x="568234" y="979538"/>
            <a:ext cx="494173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codespace</a:t>
            </a:r>
            <a:r>
              <a:rPr lang="en-US" dirty="0"/>
              <a:t> - pricing</a:t>
            </a:r>
            <a:endParaRPr lang="vi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C4B902-C765-42EA-6CFB-D21090BB5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223" y="171800"/>
            <a:ext cx="1918335" cy="23332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689C16-9390-7BE6-B432-68032DAA2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223" y="2607056"/>
            <a:ext cx="2254177" cy="19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96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F101-AE6E-9791-C1FA-C8351807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700" dirty="0">
                <a:latin typeface="FS PF BeauSans Pro SemiBold"/>
              </a:rPr>
              <a:t>Big-tech solutions</a:t>
            </a:r>
            <a:endParaRPr lang="en-US" sz="2700" dirty="0">
              <a:latin typeface="FS PF BeauSans Pro SemiBold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FB5AD-1E66-BBF7-DCFC-A96B87228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426" y="798806"/>
            <a:ext cx="1869223" cy="368355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vi-VN" dirty="0">
                <a:latin typeface="FS PF BeauSans Pro "/>
              </a:rPr>
              <a:t>AWS Cloud9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51E70-BEB3-0F80-ABBA-9EB753C2C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96" y="1167161"/>
            <a:ext cx="5470499" cy="2609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5C532F-FA6B-6947-B9C7-40A60ACEE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7" y="798806"/>
            <a:ext cx="1905000" cy="35312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EC22A2-57E7-F73D-C526-D3B0E0B76220}"/>
              </a:ext>
            </a:extLst>
          </p:cNvPr>
          <p:cNvSpPr txBox="1"/>
          <p:nvPr/>
        </p:nvSpPr>
        <p:spPr>
          <a:xfrm>
            <a:off x="353518" y="414463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i="1" dirty="0">
                <a:solidFill>
                  <a:schemeClr val="dk1"/>
                </a:solidFill>
                <a:latin typeface="FS PF BeauSans Pro"/>
                <a:ea typeface="Golos Text"/>
                <a:cs typeface="Golos Text"/>
                <a:sym typeface="Golos Text"/>
              </a:rPr>
              <a:t>[</a:t>
            </a:r>
            <a:r>
              <a:rPr lang="vi-VN" sz="1000" i="1" dirty="0">
                <a:solidFill>
                  <a:schemeClr val="dk1"/>
                </a:solidFill>
                <a:latin typeface="FS PF BeauSans Pro"/>
                <a:ea typeface="Golos Text"/>
                <a:cs typeface="Golos Text"/>
                <a:sym typeface="Golos Text"/>
              </a:rPr>
              <a:t>1</a:t>
            </a:r>
            <a:r>
              <a:rPr lang="en-US" sz="1000" i="1" dirty="0">
                <a:solidFill>
                  <a:schemeClr val="dk1"/>
                </a:solidFill>
                <a:latin typeface="FS PF BeauSans Pro"/>
                <a:ea typeface="Golos Text"/>
                <a:cs typeface="Golos Text"/>
                <a:sym typeface="Golos Text"/>
              </a:rPr>
              <a:t>]</a:t>
            </a:r>
            <a:r>
              <a:rPr lang="en-US" sz="1000" i="1" dirty="0">
                <a:solidFill>
                  <a:schemeClr val="tx1"/>
                </a:solidFill>
                <a:latin typeface="FS PF BeauSans Pro"/>
                <a:ea typeface="Golos Text"/>
                <a:cs typeface="Golos Text"/>
                <a:sym typeface="Golos Text"/>
              </a:rPr>
              <a:t> </a:t>
            </a:r>
            <a:r>
              <a:rPr lang="en-US" sz="1000" i="1" dirty="0">
                <a:solidFill>
                  <a:schemeClr val="tx1"/>
                </a:solidFill>
                <a:latin typeface="FS PF BeauSans Pro"/>
                <a:ea typeface="Golos Text"/>
                <a:cs typeface="Golos Text"/>
                <a:sym typeface="Golos Text"/>
                <a:hlinkClick r:id="rId4"/>
              </a:rPr>
              <a:t>What is AWS Cloud9?</a:t>
            </a:r>
            <a:endParaRPr lang="en-US" sz="1000" i="1" dirty="0">
              <a:solidFill>
                <a:schemeClr val="tx1"/>
              </a:solidFill>
              <a:latin typeface="FS PF BeauSans Pro"/>
              <a:ea typeface="Golos Text"/>
              <a:cs typeface="Golos Text"/>
              <a:sym typeface="Golos Text"/>
            </a:endParaRPr>
          </a:p>
          <a:p>
            <a:pPr algn="l"/>
            <a:r>
              <a:rPr lang="en-GB" sz="1000" i="1" dirty="0">
                <a:solidFill>
                  <a:schemeClr val="tx1"/>
                </a:solidFill>
                <a:effectLst/>
                <a:latin typeface="FS PF BeauSans Pro"/>
                <a:sym typeface="Golos Text"/>
              </a:rPr>
              <a:t>[2] </a:t>
            </a:r>
            <a:r>
              <a:rPr lang="en-GB" sz="1000" i="1" dirty="0">
                <a:solidFill>
                  <a:schemeClr val="tx1"/>
                </a:solidFill>
                <a:effectLst/>
                <a:latin typeface="FS PF BeauSans Pro"/>
                <a:sym typeface="Golos Text"/>
                <a:hlinkClick r:id="rId5"/>
              </a:rPr>
              <a:t>Use AWS Cloud9 to Power Your Visual Studio Code IDE</a:t>
            </a:r>
            <a:endParaRPr lang="en-GB" sz="1000" i="1" dirty="0">
              <a:solidFill>
                <a:schemeClr val="tx1"/>
              </a:solidFill>
              <a:effectLst/>
              <a:latin typeface="FS PF Beau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47143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F101-AE6E-9791-C1FA-C8351807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700" dirty="0">
                <a:latin typeface="FS PF BeauSans Pro SemiBold"/>
              </a:rPr>
              <a:t>Big-tech solutions</a:t>
            </a:r>
            <a:endParaRPr lang="en-US" sz="2700" dirty="0">
              <a:latin typeface="FS PF BeauSans Pro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37920-3C79-C7FA-4AAF-248BD79FC8D8}"/>
              </a:ext>
            </a:extLst>
          </p:cNvPr>
          <p:cNvSpPr txBox="1"/>
          <p:nvPr/>
        </p:nvSpPr>
        <p:spPr>
          <a:xfrm>
            <a:off x="182136" y="4346557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tx1"/>
                </a:solidFill>
                <a:latin typeface="FS PF BeauSans Pro "/>
                <a:ea typeface="Golos Text"/>
                <a:cs typeface="Golos Text"/>
                <a:sym typeface="Golos Text"/>
              </a:rPr>
              <a:t>[1] </a:t>
            </a:r>
            <a:r>
              <a:rPr lang="en-GB" sz="1000" i="1" dirty="0">
                <a:solidFill>
                  <a:schemeClr val="tx1"/>
                </a:solidFill>
                <a:latin typeface="FS PF BeauSans Pro "/>
                <a:ea typeface="Golos Text"/>
                <a:cs typeface="Golos Text"/>
                <a:sym typeface="Golos Text"/>
                <a:hlinkClick r:id="rId2"/>
              </a:rPr>
              <a:t>AWS Cloud9 Pricing</a:t>
            </a:r>
            <a:endParaRPr lang="en-US" sz="1000" i="1" dirty="0">
              <a:solidFill>
                <a:schemeClr val="tx1"/>
              </a:solidFill>
              <a:latin typeface="FS PF BeauSans Pro "/>
              <a:ea typeface="Golos Text"/>
              <a:cs typeface="Golos Text"/>
              <a:sym typeface="Golos Tex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E3EB6-A6E2-AB25-CF4D-6BB5647EB4A3}"/>
              </a:ext>
            </a:extLst>
          </p:cNvPr>
          <p:cNvSpPr txBox="1"/>
          <p:nvPr/>
        </p:nvSpPr>
        <p:spPr>
          <a:xfrm>
            <a:off x="494200" y="962986"/>
            <a:ext cx="75191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FS PF BeauSans Pro "/>
              </a:rPr>
              <a:t>AWS Cloud9 - pricing</a:t>
            </a:r>
            <a:br>
              <a:rPr lang="en-GB" dirty="0">
                <a:latin typeface="FS PF BeauSans Pro "/>
              </a:rPr>
            </a:br>
            <a:endParaRPr lang="en-US" dirty="0">
              <a:latin typeface="FS PF BeauSans Pro 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B62ABA-2330-688B-923B-48BB2AD7B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00" y="1383411"/>
            <a:ext cx="8155599" cy="255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11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F101-AE6E-9791-C1FA-C8351807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700" dirty="0">
                <a:latin typeface="FS PF BeauSans Pro SemiBold"/>
              </a:rPr>
              <a:t>Big-tech solutions</a:t>
            </a:r>
            <a:endParaRPr lang="en-US" sz="2700" dirty="0">
              <a:latin typeface="FS PF BeauSans Pro SemiBold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FB5AD-1E66-BBF7-DCFC-A96B87228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426" y="798806"/>
            <a:ext cx="1869223" cy="368355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vi-VN" dirty="0">
                <a:latin typeface="FS PF BeauSans Pro"/>
              </a:rPr>
              <a:t>AWS Cloud9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C22A2-57E7-F73D-C526-D3B0E0B76220}"/>
              </a:ext>
            </a:extLst>
          </p:cNvPr>
          <p:cNvSpPr txBox="1"/>
          <p:nvPr/>
        </p:nvSpPr>
        <p:spPr>
          <a:xfrm>
            <a:off x="293649" y="422172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i="1" dirty="0">
                <a:solidFill>
                  <a:srgbClr val="242424"/>
                </a:solidFill>
                <a:effectLst/>
                <a:latin typeface="FS PF BeauSans Pro"/>
              </a:rPr>
              <a:t>[1] </a:t>
            </a:r>
            <a:r>
              <a:rPr lang="en-GB" sz="1000" i="1" dirty="0">
                <a:solidFill>
                  <a:srgbClr val="242424"/>
                </a:solidFill>
                <a:effectLst/>
                <a:latin typeface="FS PF BeauSans Pro"/>
                <a:hlinkClick r:id="rId2"/>
              </a:rPr>
              <a:t>Build a Web App and IDE in AWS</a:t>
            </a:r>
            <a:r>
              <a:rPr lang="en-GB" sz="1000" i="1" dirty="0">
                <a:solidFill>
                  <a:srgbClr val="242424"/>
                </a:solidFill>
                <a:effectLst/>
                <a:latin typeface="FS PF BeauSans Pro"/>
              </a:rPr>
              <a:t> </a:t>
            </a:r>
          </a:p>
          <a:p>
            <a:pPr algn="l"/>
            <a:r>
              <a:rPr lang="en-GB" sz="1000" i="1" dirty="0">
                <a:solidFill>
                  <a:srgbClr val="253741"/>
                </a:solidFill>
                <a:effectLst/>
                <a:latin typeface="FS PF BeauSans Pro"/>
              </a:rPr>
              <a:t>[2] </a:t>
            </a:r>
            <a:r>
              <a:rPr lang="en-GB" sz="1000" i="1" dirty="0">
                <a:solidFill>
                  <a:srgbClr val="253741"/>
                </a:solidFill>
                <a:effectLst/>
                <a:latin typeface="FS PF BeauSans Pro"/>
                <a:hlinkClick r:id="rId3"/>
              </a:rPr>
              <a:t>Achieving </a:t>
            </a:r>
            <a:r>
              <a:rPr lang="en-GB" sz="1000" i="1" dirty="0" err="1">
                <a:solidFill>
                  <a:srgbClr val="253741"/>
                </a:solidFill>
                <a:effectLst/>
                <a:latin typeface="FS PF BeauSans Pro"/>
                <a:hlinkClick r:id="rId3"/>
              </a:rPr>
              <a:t>DevSecOps</a:t>
            </a:r>
            <a:r>
              <a:rPr lang="en-GB" sz="1000" i="1" dirty="0">
                <a:solidFill>
                  <a:srgbClr val="253741"/>
                </a:solidFill>
                <a:effectLst/>
                <a:latin typeface="FS PF BeauSans Pro"/>
                <a:hlinkClick r:id="rId3"/>
              </a:rPr>
              <a:t> using AWS Cloud Native Services</a:t>
            </a:r>
            <a:endParaRPr lang="en-GB" sz="1000" i="1" dirty="0">
              <a:solidFill>
                <a:srgbClr val="253741"/>
              </a:solidFill>
              <a:effectLst/>
              <a:latin typeface="FS PF BeauSans Pr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E7A77C-ECC2-65D6-2379-0B64CE7D0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066" y="798806"/>
            <a:ext cx="5992718" cy="346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29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F101-AE6E-9791-C1FA-C8351807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700" dirty="0">
                <a:latin typeface="FS PF BeauSans Pro SemiBold"/>
              </a:rPr>
              <a:t>Big-tech solutions</a:t>
            </a:r>
            <a:endParaRPr lang="en-US" sz="2700" dirty="0">
              <a:latin typeface="FS PF BeauSans Pro SemiBold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FB5AD-1E66-BBF7-DCFC-A96B87228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426" y="798806"/>
            <a:ext cx="1869223" cy="368355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vi-VN" dirty="0">
                <a:latin typeface="FS PF BeauSans Pro "/>
              </a:rPr>
              <a:t>OpenShift Dev Space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C22A2-57E7-F73D-C526-D3B0E0B76220}"/>
              </a:ext>
            </a:extLst>
          </p:cNvPr>
          <p:cNvSpPr txBox="1"/>
          <p:nvPr/>
        </p:nvSpPr>
        <p:spPr>
          <a:xfrm>
            <a:off x="262323" y="4207903"/>
            <a:ext cx="57428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tx1"/>
                </a:solidFill>
                <a:latin typeface="FS PF BeauSans Pro"/>
                <a:ea typeface="Golos Text"/>
                <a:cs typeface="Golos Text"/>
                <a:sym typeface="Golos Text"/>
              </a:rPr>
              <a:t>[1]</a:t>
            </a:r>
            <a:r>
              <a:rPr lang="en-GB" sz="1000" i="1" dirty="0">
                <a:solidFill>
                  <a:srgbClr val="242424"/>
                </a:solidFill>
                <a:latin typeface="FS PF BeauSans Pro"/>
                <a:ea typeface="Golos Text"/>
              </a:rPr>
              <a:t> </a:t>
            </a:r>
            <a:r>
              <a:rPr lang="en-US" sz="1000" i="1" dirty="0" err="1">
                <a:solidFill>
                  <a:schemeClr val="tx1"/>
                </a:solidFill>
                <a:latin typeface="FS PF BeauSans Pro"/>
                <a:ea typeface="Golos Text"/>
                <a:cs typeface="Golos Text"/>
                <a:sym typeface="Golos Text"/>
                <a:hlinkClick r:id="rId2"/>
              </a:rPr>
              <a:t>CodeReady</a:t>
            </a:r>
            <a:r>
              <a:rPr lang="en-US" sz="1000" i="1" dirty="0">
                <a:solidFill>
                  <a:schemeClr val="tx1"/>
                </a:solidFill>
                <a:latin typeface="FS PF BeauSans Pro"/>
                <a:ea typeface="Golos Text"/>
                <a:cs typeface="Golos Text"/>
                <a:sym typeface="Golos Text"/>
                <a:hlinkClick r:id="rId2"/>
              </a:rPr>
              <a:t> Workspaces architecture overview</a:t>
            </a:r>
            <a:r>
              <a:rPr lang="en-US" sz="1000" i="1" dirty="0">
                <a:solidFill>
                  <a:schemeClr val="tx1"/>
                </a:solidFill>
                <a:latin typeface="FS PF BeauSans Pro"/>
                <a:ea typeface="Golos Text"/>
                <a:cs typeface="Golos Text"/>
                <a:sym typeface="Golos Text"/>
              </a:rPr>
              <a:t> </a:t>
            </a:r>
          </a:p>
          <a:p>
            <a:pPr algn="l"/>
            <a:r>
              <a:rPr lang="en-GB" sz="1000" i="1" dirty="0">
                <a:solidFill>
                  <a:srgbClr val="242424"/>
                </a:solidFill>
                <a:effectLst/>
                <a:latin typeface="FS PF BeauSans Pro"/>
              </a:rPr>
              <a:t>[2] </a:t>
            </a:r>
            <a:r>
              <a:rPr lang="en-GB" sz="1000" i="1" dirty="0" err="1">
                <a:solidFill>
                  <a:srgbClr val="242424"/>
                </a:solidFill>
                <a:effectLst/>
                <a:latin typeface="FS PF BeauSans Pro"/>
                <a:hlinkClick r:id="rId3"/>
              </a:rPr>
              <a:t>CodeReady</a:t>
            </a:r>
            <a:r>
              <a:rPr lang="en-GB" sz="1000" i="1" dirty="0">
                <a:solidFill>
                  <a:srgbClr val="242424"/>
                </a:solidFill>
                <a:effectLst/>
                <a:latin typeface="FS PF BeauSans Pro"/>
                <a:hlinkClick r:id="rId3"/>
              </a:rPr>
              <a:t> Workspaces scales up, is now Red Hat OpenShift Dev Spaces</a:t>
            </a:r>
            <a:endParaRPr lang="en-GB" sz="1000" i="1" dirty="0">
              <a:solidFill>
                <a:srgbClr val="253741"/>
              </a:solidFill>
              <a:effectLst/>
              <a:latin typeface="FS PF BeauSans Pro"/>
            </a:endParaRPr>
          </a:p>
        </p:txBody>
      </p:sp>
      <p:pic>
        <p:nvPicPr>
          <p:cNvPr id="2050" name="Picture 2" descr="crw workspaces">
            <a:extLst>
              <a:ext uri="{FF2B5EF4-FFF2-40B4-BE49-F238E27FC236}">
                <a16:creationId xmlns:a16="http://schemas.microsoft.com/office/drawing/2014/main" id="{DA1583DE-67B8-0E7D-04A4-CD39AB104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203" y="784110"/>
            <a:ext cx="3096602" cy="328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17B4095-08AA-D80F-7310-0CCE3FF0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83" y="1376001"/>
            <a:ext cx="2922426" cy="217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3422195-49F2-0C0A-428B-1626772DA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62" y="1141200"/>
            <a:ext cx="2534706" cy="265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itHub - eclipse-che/che: Kubernetes based Cloud Development Environments  for Enterprise Teams">
            <a:extLst>
              <a:ext uri="{FF2B5EF4-FFF2-40B4-BE49-F238E27FC236}">
                <a16:creationId xmlns:a16="http://schemas.microsoft.com/office/drawing/2014/main" id="{FD3860F8-FACD-FBA9-4D52-833B33B2A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610" y="4125442"/>
            <a:ext cx="1108605" cy="28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AC236B-FBD1-1240-37C2-1A40DAD26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2867" y="4125443"/>
            <a:ext cx="809133" cy="28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31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F101-AE6E-9791-C1FA-C8351807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04" y="238862"/>
            <a:ext cx="7886700" cy="621600"/>
          </a:xfrm>
        </p:spPr>
        <p:txBody>
          <a:bodyPr>
            <a:normAutofit/>
          </a:bodyPr>
          <a:lstStyle/>
          <a:p>
            <a:r>
              <a:rPr lang="vi-VN" sz="2700" dirty="0">
                <a:latin typeface="FS PF BeauSans Pro SemiBold"/>
              </a:rPr>
              <a:t>Eclipse-che</a:t>
            </a:r>
            <a:endParaRPr lang="en-US" sz="2700" dirty="0">
              <a:latin typeface="FS PF BeauSans Pro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38C4C-12AC-4D48-0D3B-F9A6CDFAC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96" y="1052640"/>
            <a:ext cx="2781775" cy="3147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E22066-7F00-ED0E-FA1C-4013C6380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663" y="1115463"/>
            <a:ext cx="3271676" cy="3091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8B6B6A-6DCA-7E14-9B88-FF675C0D6F6C}"/>
              </a:ext>
            </a:extLst>
          </p:cNvPr>
          <p:cNvSpPr txBox="1"/>
          <p:nvPr/>
        </p:nvSpPr>
        <p:spPr>
          <a:xfrm>
            <a:off x="289931" y="4200184"/>
            <a:ext cx="3259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tx1"/>
                </a:solidFill>
                <a:latin typeface="FS PF BeauSans Pro"/>
                <a:ea typeface="Golos Text"/>
                <a:cs typeface="Golos Text"/>
                <a:sym typeface="Golos Text"/>
              </a:rPr>
              <a:t>[1] </a:t>
            </a:r>
            <a:r>
              <a:rPr lang="en-US" sz="1000" i="1" dirty="0">
                <a:solidFill>
                  <a:schemeClr val="tx1"/>
                </a:solidFill>
                <a:latin typeface="FS PF BeauSans Pro"/>
                <a:ea typeface="Golos Text"/>
                <a:cs typeface="Golos Text"/>
                <a:sym typeface="Golos Text"/>
                <a:hlinkClick r:id="rId4"/>
              </a:rPr>
              <a:t>Eclipse-</a:t>
            </a:r>
            <a:r>
              <a:rPr lang="en-US" sz="1000" i="1" dirty="0" err="1">
                <a:solidFill>
                  <a:schemeClr val="tx1"/>
                </a:solidFill>
                <a:latin typeface="FS PF BeauSans Pro"/>
                <a:ea typeface="Golos Text"/>
                <a:cs typeface="Golos Text"/>
                <a:sym typeface="Golos Text"/>
                <a:hlinkClick r:id="rId4"/>
              </a:rPr>
              <a:t>che</a:t>
            </a:r>
            <a:r>
              <a:rPr lang="en-US" sz="1000" i="1" dirty="0">
                <a:solidFill>
                  <a:schemeClr val="tx1"/>
                </a:solidFill>
                <a:latin typeface="FS PF BeauSans Pro"/>
                <a:ea typeface="Golos Text"/>
                <a:cs typeface="Golos Text"/>
                <a:sym typeface="Golos Text"/>
                <a:hlinkClick r:id="rId4"/>
              </a:rPr>
              <a:t> architecture – User workspaces</a:t>
            </a:r>
            <a:r>
              <a:rPr lang="en-US" sz="1000" i="1" dirty="0">
                <a:solidFill>
                  <a:schemeClr val="tx1"/>
                </a:solidFill>
                <a:latin typeface="FS PF BeauSans Pro"/>
                <a:ea typeface="Golos Text"/>
                <a:cs typeface="Golos Text"/>
                <a:sym typeface="Golos Text"/>
              </a:rPr>
              <a:t> </a:t>
            </a:r>
          </a:p>
          <a:p>
            <a:pPr algn="l"/>
            <a:r>
              <a:rPr lang="en-US" sz="1000" i="1" dirty="0">
                <a:solidFill>
                  <a:schemeClr val="tx1"/>
                </a:solidFill>
                <a:latin typeface="FS PF BeauSans Pro"/>
                <a:sym typeface="Golos Text"/>
              </a:rPr>
              <a:t>[2] </a:t>
            </a:r>
            <a:r>
              <a:rPr lang="en-US" sz="1000" i="1" dirty="0">
                <a:solidFill>
                  <a:schemeClr val="tx1"/>
                </a:solidFill>
                <a:latin typeface="FS PF BeauSans Pro"/>
                <a:sym typeface="Golos Text"/>
                <a:hlinkClick r:id="rId5"/>
              </a:rPr>
              <a:t>Eclipse-</a:t>
            </a:r>
            <a:r>
              <a:rPr lang="en-US" sz="1000" i="1" dirty="0" err="1">
                <a:solidFill>
                  <a:schemeClr val="tx1"/>
                </a:solidFill>
                <a:latin typeface="FS PF BeauSans Pro"/>
                <a:sym typeface="Golos Text"/>
                <a:hlinkClick r:id="rId5"/>
              </a:rPr>
              <a:t>che</a:t>
            </a:r>
            <a:r>
              <a:rPr lang="en-US" sz="1000" i="1" dirty="0">
                <a:solidFill>
                  <a:schemeClr val="tx1"/>
                </a:solidFill>
                <a:latin typeface="FS PF BeauSans Pro"/>
                <a:sym typeface="Golos Text"/>
                <a:hlinkClick r:id="rId5"/>
              </a:rPr>
              <a:t> server components</a:t>
            </a:r>
            <a:endParaRPr lang="en-GB" sz="1000" i="1" dirty="0">
              <a:solidFill>
                <a:srgbClr val="242424"/>
              </a:solidFill>
              <a:effectLst/>
              <a:latin typeface="FS PF BeauSans 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D1638B-7ADC-807C-A679-A8490BF3F3A4}"/>
              </a:ext>
            </a:extLst>
          </p:cNvPr>
          <p:cNvSpPr txBox="1"/>
          <p:nvPr/>
        </p:nvSpPr>
        <p:spPr>
          <a:xfrm>
            <a:off x="404928" y="1108624"/>
            <a:ext cx="302941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FS PF BeauSans Pro "/>
              </a:rPr>
              <a:t>DevSpace</a:t>
            </a:r>
            <a:r>
              <a:rPr lang="en-US" dirty="0">
                <a:latin typeface="FS PF BeauSans Pro "/>
              </a:rPr>
              <a:t> is a </a:t>
            </a:r>
            <a:r>
              <a:rPr lang="vi-VN" dirty="0">
                <a:latin typeface="FS PF BeauSans Pro "/>
              </a:rPr>
              <a:t>C</a:t>
            </a:r>
            <a:r>
              <a:rPr lang="en-US" dirty="0">
                <a:latin typeface="FS PF BeauSans Pro "/>
              </a:rPr>
              <a:t>DE on Kubernetes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S PF BeauSans Pro "/>
              </a:rPr>
              <a:t>RedHat products with EPL 2.0 </a:t>
            </a:r>
            <a:r>
              <a:rPr lang="vi-VN" dirty="0">
                <a:latin typeface="FS PF BeauSans Pro "/>
              </a:rPr>
              <a:t>licens</a:t>
            </a:r>
            <a:r>
              <a:rPr lang="en-US" dirty="0">
                <a:latin typeface="FS PF BeauSans Pro 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812129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F101-AE6E-9791-C1FA-C8351807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054" y="258508"/>
            <a:ext cx="7886700" cy="621600"/>
          </a:xfrm>
        </p:spPr>
        <p:txBody>
          <a:bodyPr>
            <a:normAutofit/>
          </a:bodyPr>
          <a:lstStyle/>
          <a:p>
            <a:r>
              <a:rPr lang="vi-VN" sz="2700" dirty="0">
                <a:latin typeface="FS PF BeauSans Pro SemiBold"/>
              </a:rPr>
              <a:t>Eclipse-che</a:t>
            </a:r>
            <a:endParaRPr lang="en-US" sz="2700" dirty="0">
              <a:latin typeface="FS PF BeauSans Pro Semi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18E82E-AB1F-34BB-918A-F94E22FEF156}"/>
              </a:ext>
            </a:extLst>
          </p:cNvPr>
          <p:cNvSpPr txBox="1"/>
          <p:nvPr/>
        </p:nvSpPr>
        <p:spPr>
          <a:xfrm>
            <a:off x="300510" y="419647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tx1"/>
                </a:solidFill>
                <a:latin typeface="FS PF BeauSans Pro"/>
                <a:ea typeface="Golos Text"/>
                <a:cs typeface="Golos Text"/>
                <a:sym typeface="Golos Text"/>
              </a:rPr>
              <a:t>[1] </a:t>
            </a:r>
            <a:r>
              <a:rPr lang="en-US" sz="1000" i="1" dirty="0">
                <a:solidFill>
                  <a:schemeClr val="tx1"/>
                </a:solidFill>
                <a:latin typeface="FS PF BeauSans Pro"/>
                <a:ea typeface="Golos Text"/>
                <a:cs typeface="Golos Text"/>
                <a:sym typeface="Golos Text"/>
                <a:hlinkClick r:id="rId2"/>
              </a:rPr>
              <a:t>Eclipse-</a:t>
            </a:r>
            <a:r>
              <a:rPr lang="en-US" sz="1000" i="1" dirty="0" err="1">
                <a:solidFill>
                  <a:schemeClr val="tx1"/>
                </a:solidFill>
                <a:latin typeface="FS PF BeauSans Pro"/>
                <a:ea typeface="Golos Text"/>
                <a:cs typeface="Golos Text"/>
                <a:sym typeface="Golos Text"/>
                <a:hlinkClick r:id="rId2"/>
              </a:rPr>
              <a:t>che</a:t>
            </a:r>
            <a:r>
              <a:rPr lang="en-US" sz="1000" i="1" dirty="0">
                <a:solidFill>
                  <a:schemeClr val="tx1"/>
                </a:solidFill>
                <a:latin typeface="FS PF BeauSans Pro"/>
                <a:ea typeface="Golos Text"/>
                <a:cs typeface="Golos Text"/>
                <a:sym typeface="Golos Text"/>
                <a:hlinkClick r:id="rId2"/>
              </a:rPr>
              <a:t> – How it works</a:t>
            </a:r>
            <a:r>
              <a:rPr lang="en-US" sz="1000" i="1" dirty="0">
                <a:solidFill>
                  <a:schemeClr val="tx1"/>
                </a:solidFill>
                <a:latin typeface="FS PF BeauSans Pro"/>
                <a:ea typeface="Golos Text"/>
                <a:cs typeface="Golos Text"/>
                <a:sym typeface="Golos Text"/>
              </a:rPr>
              <a:t> </a:t>
            </a:r>
          </a:p>
          <a:p>
            <a:pPr algn="l"/>
            <a:r>
              <a:rPr lang="en-US" sz="1000" i="1" dirty="0">
                <a:solidFill>
                  <a:schemeClr val="tx1"/>
                </a:solidFill>
                <a:latin typeface="FS PF BeauSans Pro"/>
                <a:ea typeface="Golos Text"/>
                <a:cs typeface="Golos Text"/>
                <a:sym typeface="Golos Text"/>
              </a:rPr>
              <a:t>[2] </a:t>
            </a:r>
            <a:r>
              <a:rPr lang="vi-VN" sz="1000" i="1" dirty="0">
                <a:solidFill>
                  <a:schemeClr val="tx1"/>
                </a:solidFill>
                <a:latin typeface="FS PF BeauSans Pro"/>
                <a:ea typeface="Golos Text"/>
                <a:cs typeface="Golos Text"/>
                <a:sym typeface="Golos Text"/>
                <a:hlinkClick r:id="rId3"/>
              </a:rPr>
              <a:t>Devfile</a:t>
            </a:r>
            <a:endParaRPr lang="en-US" sz="1000" i="1" dirty="0">
              <a:solidFill>
                <a:schemeClr val="tx1"/>
              </a:solidFill>
              <a:latin typeface="FS PF BeauSans Pro"/>
              <a:ea typeface="Golos Text"/>
              <a:cs typeface="Golos Text"/>
              <a:sym typeface="Golos Tex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36EA5B-35F6-8089-F189-12BB982B30AD}"/>
              </a:ext>
            </a:extLst>
          </p:cNvPr>
          <p:cNvSpPr txBox="1"/>
          <p:nvPr/>
        </p:nvSpPr>
        <p:spPr>
          <a:xfrm>
            <a:off x="466054" y="1080857"/>
            <a:ext cx="3409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i="0" dirty="0" err="1">
                <a:solidFill>
                  <a:srgbClr val="000000"/>
                </a:solidFill>
                <a:effectLst/>
                <a:latin typeface="FS PF BeauSans Pro "/>
              </a:rPr>
              <a:t>Devfile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FS PF BeauSans Pro "/>
              </a:rPr>
              <a:t> was accepted to CNCF </a:t>
            </a:r>
          </a:p>
          <a:p>
            <a:r>
              <a:rPr lang="en-GB" sz="1200" b="0" i="0" dirty="0">
                <a:solidFill>
                  <a:srgbClr val="000000"/>
                </a:solidFill>
                <a:effectLst/>
                <a:latin typeface="FS PF BeauSans Pro "/>
              </a:rPr>
              <a:t>on January 11, 2022 at the </a:t>
            </a:r>
            <a:r>
              <a:rPr lang="en-GB" sz="1200" i="0" dirty="0">
                <a:solidFill>
                  <a:srgbClr val="000000"/>
                </a:solidFill>
                <a:effectLst/>
                <a:latin typeface="FS PF BeauSans Pro "/>
              </a:rPr>
              <a:t>Sandbox</a:t>
            </a:r>
            <a:r>
              <a:rPr lang="en-GB" sz="1200" b="0" i="0" dirty="0">
                <a:solidFill>
                  <a:srgbClr val="000000"/>
                </a:solidFill>
                <a:effectLst/>
                <a:latin typeface="FS PF BeauSans Pro "/>
              </a:rPr>
              <a:t> maturity level</a:t>
            </a:r>
            <a:br>
              <a:rPr lang="en-GB" sz="1200" dirty="0">
                <a:latin typeface="FS PF BeauSans Pro "/>
              </a:rPr>
            </a:br>
            <a:endParaRPr lang="en-US" sz="1200" dirty="0">
              <a:latin typeface="FS PF BeauSans Pro 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EC6A93-1E00-81CE-607C-9E2B5A2A3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48" y="1912596"/>
            <a:ext cx="2872902" cy="18970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C516953-0BD5-FEB7-2952-CDB080C85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383" y="947024"/>
            <a:ext cx="5328984" cy="326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64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4C3DE-EC77-5449-CAE0-7FDAFEAF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700" dirty="0">
                <a:latin typeface="FS PF BeauSans Pro SemiBold"/>
              </a:rPr>
              <a:t>Integrate with Viettel Cloud</a:t>
            </a:r>
            <a:endParaRPr lang="en-US" sz="2700" dirty="0">
              <a:latin typeface="FS PF BeauSans Pro Semi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21300E-5D5A-B9B7-76BC-242DBCF59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048" y="805515"/>
            <a:ext cx="6733903" cy="353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6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94E29-68D9-07C5-69A0-12734B91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700" dirty="0">
                <a:latin typeface="FS PF BeauSans Pro SemiBold" panose="02000503000000020004"/>
              </a:rPr>
              <a:t>Table of content</a:t>
            </a:r>
            <a:endParaRPr lang="en-US" sz="2700" dirty="0">
              <a:latin typeface="FS PF BeauSans Pro SemiBold" panose="020005030000000200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8C20FB-598C-3EC6-9233-E7D1812CEB34}"/>
              </a:ext>
            </a:extLst>
          </p:cNvPr>
          <p:cNvSpPr txBox="1"/>
          <p:nvPr/>
        </p:nvSpPr>
        <p:spPr>
          <a:xfrm>
            <a:off x="628650" y="1309310"/>
            <a:ext cx="3802566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vi-VN" i="0" dirty="0">
                <a:solidFill>
                  <a:srgbClr val="001D28"/>
                </a:solidFill>
                <a:effectLst/>
                <a:latin typeface="FS PF BeauSans Pro"/>
              </a:rPr>
              <a:t>Introduction to CDE</a:t>
            </a:r>
            <a:endParaRPr lang="vi-VN" dirty="0">
              <a:solidFill>
                <a:srgbClr val="001D28"/>
              </a:solidFill>
              <a:latin typeface="FS PF BeauSans Pro"/>
            </a:endParaRPr>
          </a:p>
          <a:p>
            <a:pPr marL="342900" indent="-342900" algn="l" fontAlgn="base">
              <a:buFont typeface="+mj-lt"/>
              <a:buAutoNum type="arabicPeriod"/>
            </a:pPr>
            <a:r>
              <a:rPr lang="vi-VN" dirty="0">
                <a:solidFill>
                  <a:srgbClr val="001D28"/>
                </a:solidFill>
                <a:latin typeface="FS PF BeauSans Pro"/>
              </a:rPr>
              <a:t>Why CDE?</a:t>
            </a:r>
          </a:p>
          <a:p>
            <a:pPr marL="342900" indent="-342900" algn="l" fontAlgn="base">
              <a:buFont typeface="+mj-lt"/>
              <a:buAutoNum type="arabicPeriod"/>
            </a:pPr>
            <a:r>
              <a:rPr lang="vi-VN" dirty="0">
                <a:solidFill>
                  <a:srgbClr val="001D28"/>
                </a:solidFill>
                <a:latin typeface="FS PF BeauSans Pro"/>
              </a:rPr>
              <a:t>CDE Market size</a:t>
            </a:r>
          </a:p>
          <a:p>
            <a:pPr marL="342900" indent="-342900" algn="l" fontAlgn="base">
              <a:buFont typeface="+mj-lt"/>
              <a:buAutoNum type="arabicPeriod"/>
            </a:pPr>
            <a:r>
              <a:rPr lang="vi-VN" dirty="0">
                <a:solidFill>
                  <a:srgbClr val="001D28"/>
                </a:solidFill>
                <a:latin typeface="FS PF BeauSans Pro"/>
              </a:rPr>
              <a:t>Objectives and tasks</a:t>
            </a:r>
          </a:p>
          <a:p>
            <a:pPr marL="342900" indent="-342900" algn="l" fontAlgn="base">
              <a:buFont typeface="+mj-lt"/>
              <a:buAutoNum type="arabicPeriod"/>
            </a:pPr>
            <a:r>
              <a:rPr lang="vi-VN" dirty="0">
                <a:solidFill>
                  <a:srgbClr val="001D28"/>
                </a:solidFill>
                <a:latin typeface="FS PF BeauSans Pro"/>
              </a:rPr>
              <a:t>CDE architecture</a:t>
            </a:r>
          </a:p>
          <a:p>
            <a:pPr marL="342900" indent="-342900" algn="l" fontAlgn="base">
              <a:buFont typeface="+mj-lt"/>
              <a:buAutoNum type="arabicPeriod"/>
            </a:pPr>
            <a:r>
              <a:rPr lang="vi-VN" dirty="0">
                <a:solidFill>
                  <a:srgbClr val="001D28"/>
                </a:solidFill>
                <a:latin typeface="FS PF BeauSans Pro"/>
              </a:rPr>
              <a:t>Big-tech solutions</a:t>
            </a:r>
          </a:p>
          <a:p>
            <a:pPr marL="342900" indent="-342900" algn="l" fontAlgn="base">
              <a:buFont typeface="+mj-lt"/>
              <a:buAutoNum type="arabicPeriod"/>
            </a:pPr>
            <a:r>
              <a:rPr lang="vi-VN" i="0" dirty="0">
                <a:solidFill>
                  <a:srgbClr val="001D28"/>
                </a:solidFill>
                <a:effectLst/>
                <a:latin typeface="FS PF BeauSans Pro"/>
              </a:rPr>
              <a:t>Eclipse-che</a:t>
            </a:r>
          </a:p>
          <a:p>
            <a:pPr marL="342900" indent="-342900" algn="l" fontAlgn="base">
              <a:buFont typeface="+mj-lt"/>
              <a:buAutoNum type="arabicPeriod"/>
            </a:pPr>
            <a:r>
              <a:rPr lang="vi-VN" i="0" dirty="0">
                <a:solidFill>
                  <a:srgbClr val="001D28"/>
                </a:solidFill>
                <a:effectLst/>
                <a:latin typeface="FS PF BeauSans Pro"/>
              </a:rPr>
              <a:t>Integrat</a:t>
            </a:r>
            <a:r>
              <a:rPr lang="en-US" i="0" dirty="0">
                <a:solidFill>
                  <a:srgbClr val="001D28"/>
                </a:solidFill>
                <a:effectLst/>
                <a:latin typeface="FS PF BeauSans Pro"/>
              </a:rPr>
              <a:t>e</a:t>
            </a:r>
            <a:r>
              <a:rPr lang="vi-VN" i="0" dirty="0">
                <a:solidFill>
                  <a:srgbClr val="001D28"/>
                </a:solidFill>
                <a:effectLst/>
                <a:latin typeface="FS PF BeauSans Pro"/>
              </a:rPr>
              <a:t> with Viettel Cloud</a:t>
            </a:r>
          </a:p>
          <a:p>
            <a:pPr marL="342900" indent="-342900" algn="l" fontAlgn="base">
              <a:buFont typeface="+mj-lt"/>
              <a:buAutoNum type="arabicPeriod"/>
            </a:pPr>
            <a:r>
              <a:rPr lang="vi-VN" dirty="0">
                <a:solidFill>
                  <a:srgbClr val="001D28"/>
                </a:solidFill>
                <a:latin typeface="FS PF BeauSans Pro"/>
              </a:rPr>
              <a:t>Demo</a:t>
            </a:r>
            <a:endParaRPr lang="vi-VN" i="0" dirty="0">
              <a:solidFill>
                <a:srgbClr val="001D28"/>
              </a:solidFill>
              <a:effectLst/>
              <a:latin typeface="FS PF BeauSans Pro"/>
            </a:endParaRPr>
          </a:p>
          <a:p>
            <a:pPr marL="342900" indent="-342900" algn="l" fontAlgn="base">
              <a:buFont typeface="+mj-lt"/>
              <a:buAutoNum type="arabicPeriod"/>
            </a:pPr>
            <a:r>
              <a:rPr lang="vi-VN" dirty="0">
                <a:solidFill>
                  <a:srgbClr val="001D28"/>
                </a:solidFill>
                <a:latin typeface="FS PF BeauSans Pro"/>
              </a:rPr>
              <a:t>Future works</a:t>
            </a:r>
            <a:endParaRPr lang="vi-VN" i="0" dirty="0">
              <a:solidFill>
                <a:srgbClr val="001D28"/>
              </a:solidFill>
              <a:effectLst/>
              <a:latin typeface="FS PF BeauSans Pro"/>
            </a:endParaRPr>
          </a:p>
          <a:p>
            <a:pPr marL="342900" indent="-342900" algn="l" fontAlgn="base">
              <a:buFont typeface="+mj-lt"/>
              <a:buAutoNum type="arabicPeriod"/>
            </a:pPr>
            <a:endParaRPr lang="en-GB" i="0" dirty="0">
              <a:solidFill>
                <a:srgbClr val="001D28"/>
              </a:solidFill>
              <a:effectLst/>
              <a:latin typeface="FS PF Beau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36331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F101-AE6E-9791-C1FA-C8351807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700" dirty="0">
                <a:latin typeface="FS PF BeauSans Pro SemiBold"/>
              </a:rPr>
              <a:t>Integrate</a:t>
            </a:r>
            <a:r>
              <a:rPr lang="en-US" sz="2700" dirty="0">
                <a:latin typeface="FS PF BeauSans Pro SemiBold"/>
              </a:rPr>
              <a:t> with Viettel Cloud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431997-DB62-8D00-C28B-8B70A6FFA8EA}"/>
              </a:ext>
            </a:extLst>
          </p:cNvPr>
          <p:cNvSpPr txBox="1"/>
          <p:nvPr/>
        </p:nvSpPr>
        <p:spPr>
          <a:xfrm>
            <a:off x="695557" y="895450"/>
            <a:ext cx="4572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1200" dirty="0">
                <a:latin typeface="FS PF BeauSans Pro "/>
              </a:rPr>
              <a:t>Target Audience: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FS PF BeauSans Pro "/>
              </a:rPr>
              <a:t>Large enterprises and corporations</a:t>
            </a:r>
            <a:endParaRPr lang="vi-VN" sz="1200" dirty="0">
              <a:latin typeface="FS PF BeauSans Pro 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FS PF BeauSans Pro "/>
              </a:rPr>
              <a:t>Small and Medium Enterprises</a:t>
            </a:r>
            <a:r>
              <a:rPr lang="vi-VN" sz="1200" dirty="0">
                <a:latin typeface="FS PF BeauSans Pro "/>
              </a:rPr>
              <a:t> (SMEs)</a:t>
            </a:r>
            <a:r>
              <a:rPr lang="en-GB" sz="1200" dirty="0">
                <a:latin typeface="FS PF BeauSans Pro "/>
              </a:rPr>
              <a:t> </a:t>
            </a:r>
            <a:endParaRPr lang="vi-VN" sz="1200" dirty="0">
              <a:latin typeface="FS PF BeauSans Pro 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FS PF BeauSans Pro "/>
              </a:rPr>
              <a:t>Government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598E43-751A-309C-419B-054C71F90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491" y="805226"/>
            <a:ext cx="3943350" cy="373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42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4C3DE-EC77-5449-CAE0-7FDAFEAF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700" dirty="0">
                <a:latin typeface="FS PF BeauSans Pro SemiBold"/>
              </a:rPr>
              <a:t>Demo</a:t>
            </a:r>
            <a:endParaRPr lang="en-US" sz="2700" dirty="0">
              <a:latin typeface="FS PF BeauSans Pro SemiBold"/>
            </a:endParaRPr>
          </a:p>
        </p:txBody>
      </p:sp>
      <p:pic>
        <p:nvPicPr>
          <p:cNvPr id="3" name="Video chưa đặt tên ‐ Được tạo bằng Clipchamp">
            <a:hlinkClick r:id="" action="ppaction://media"/>
            <a:extLst>
              <a:ext uri="{FF2B5EF4-FFF2-40B4-BE49-F238E27FC236}">
                <a16:creationId xmlns:a16="http://schemas.microsoft.com/office/drawing/2014/main" id="{3EF539FA-AC85-A8C7-C049-E1388DE7E9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1773" y="895450"/>
            <a:ext cx="6386946" cy="359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3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4C3DE-EC77-5449-CAE0-7FDAFEAF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700" dirty="0">
                <a:latin typeface="FS PF BeauSans Pro SemiBold"/>
              </a:rPr>
              <a:t>Discussion</a:t>
            </a:r>
            <a:endParaRPr lang="en-US" sz="2700" dirty="0">
              <a:latin typeface="FS PF BeauSans Pro SemiBold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80224-18DF-0CF9-96AB-F6CDB55CF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FS PF BeauSans Pro "/>
              </a:rPr>
              <a:t>VS code launcher from Eclipse Che is not compatible with </a:t>
            </a:r>
            <a:r>
              <a:rPr lang="en-GB" dirty="0" err="1">
                <a:latin typeface="FS PF BeauSans Pro "/>
              </a:rPr>
              <a:t>containerd</a:t>
            </a:r>
            <a:r>
              <a:rPr lang="en-GB" dirty="0">
                <a:latin typeface="FS PF BeauSans Pro "/>
              </a:rPr>
              <a:t> </a:t>
            </a:r>
            <a:endParaRPr lang="vi-VN" dirty="0">
              <a:latin typeface="FS PF BeauSans Pro "/>
            </a:endParaRPr>
          </a:p>
          <a:p>
            <a:r>
              <a:rPr lang="en-GB" dirty="0">
                <a:latin typeface="FS PF BeauSans Pro "/>
              </a:rPr>
              <a:t>Authentication approach for </a:t>
            </a:r>
            <a:r>
              <a:rPr lang="vi-VN" dirty="0">
                <a:latin typeface="FS PF BeauSans Pro "/>
              </a:rPr>
              <a:t>DevWorkS</a:t>
            </a:r>
            <a:r>
              <a:rPr lang="en-GB" dirty="0">
                <a:latin typeface="FS PF BeauSans Pro "/>
              </a:rPr>
              <a:t>pace </a:t>
            </a:r>
            <a:endParaRPr lang="vi-VN" dirty="0">
              <a:latin typeface="FS PF BeauSans Pro "/>
            </a:endParaRPr>
          </a:p>
        </p:txBody>
      </p:sp>
    </p:spTree>
    <p:extLst>
      <p:ext uri="{BB962C8B-B14F-4D97-AF65-F5344CB8AC3E}">
        <p14:creationId xmlns:p14="http://schemas.microsoft.com/office/powerpoint/2010/main" val="1994852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4C3DE-EC77-5449-CAE0-7FDAFEAF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700" dirty="0">
                <a:latin typeface="FS PF BeauSans Pro SemiBold"/>
              </a:rPr>
              <a:t>Future works</a:t>
            </a:r>
            <a:endParaRPr lang="en-US" sz="2700" dirty="0">
              <a:latin typeface="FS PF BeauSans Pro SemiBold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80224-18DF-0CF9-96AB-F6CDB55CF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57826"/>
            <a:ext cx="5647459" cy="2059447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FS PF BeauSans Pro "/>
              </a:rPr>
              <a:t>Integrate with Viettel Cloud</a:t>
            </a:r>
          </a:p>
          <a:p>
            <a:r>
              <a:rPr lang="vi-VN" sz="1400" dirty="0">
                <a:latin typeface="FS PF BeauSans Pro "/>
              </a:rPr>
              <a:t>Improve User Experience (UX/UI)</a:t>
            </a:r>
          </a:p>
          <a:p>
            <a:r>
              <a:rPr lang="vi-VN" sz="1400" dirty="0">
                <a:latin typeface="FS PF BeauSans Pro "/>
              </a:rPr>
              <a:t>Integrate</a:t>
            </a:r>
            <a:r>
              <a:rPr lang="en-GB" sz="1400" dirty="0">
                <a:latin typeface="FS PF BeauSans Pro "/>
              </a:rPr>
              <a:t> with CI/CD and DevOps Tools</a:t>
            </a:r>
            <a:endParaRPr lang="vi-VN" sz="1400" dirty="0">
              <a:latin typeface="FS PF BeauSans Pro "/>
            </a:endParaRPr>
          </a:p>
          <a:p>
            <a:r>
              <a:rPr lang="en-US" sz="1400" dirty="0">
                <a:latin typeface="FS PF BeauSans Pro "/>
              </a:rPr>
              <a:t>Security and Compliance</a:t>
            </a:r>
            <a:endParaRPr lang="vi-VN" sz="1400" dirty="0">
              <a:latin typeface="FS PF BeauSans Pro "/>
            </a:endParaRPr>
          </a:p>
          <a:p>
            <a:r>
              <a:rPr lang="en-US" sz="1400" dirty="0">
                <a:latin typeface="FS PF BeauSans Pro "/>
              </a:rPr>
              <a:t>Custom Development Environments</a:t>
            </a:r>
            <a:endParaRPr lang="vi-VN" sz="1400" dirty="0">
              <a:latin typeface="FS PF BeauSans Pro "/>
            </a:endParaRPr>
          </a:p>
          <a:p>
            <a:r>
              <a:rPr lang="en-US" sz="1400" dirty="0">
                <a:latin typeface="FS PF BeauSans Pro "/>
              </a:rPr>
              <a:t>Enhance</a:t>
            </a:r>
            <a:r>
              <a:rPr lang="vi-VN" sz="1400" dirty="0">
                <a:latin typeface="FS PF BeauSans Pro "/>
              </a:rPr>
              <a:t> </a:t>
            </a:r>
            <a:r>
              <a:rPr lang="en-US" sz="1400" dirty="0">
                <a:latin typeface="FS PF BeauSans Pro "/>
              </a:rPr>
              <a:t>Developer </a:t>
            </a:r>
            <a:r>
              <a:rPr lang="vi-VN" sz="1400" dirty="0">
                <a:latin typeface="FS PF BeauSans Pro 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816330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1"/>
          <p:cNvSpPr txBox="1">
            <a:spLocks noGrp="1"/>
          </p:cNvSpPr>
          <p:nvPr>
            <p:ph type="title"/>
          </p:nvPr>
        </p:nvSpPr>
        <p:spPr>
          <a:xfrm>
            <a:off x="628650" y="1897500"/>
            <a:ext cx="7886700" cy="13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3500" dirty="0"/>
              <a:t>Thank you</a:t>
            </a:r>
            <a:endParaRPr sz="3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F101-AE6E-9791-C1FA-C8351807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latin typeface="FS PF BeauSans Pro SemiBold"/>
              </a:rPr>
              <a:t>Introduction to CDE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1449D-2648-4425-0980-C41FE4F69796}"/>
              </a:ext>
            </a:extLst>
          </p:cNvPr>
          <p:cNvSpPr txBox="1"/>
          <p:nvPr/>
        </p:nvSpPr>
        <p:spPr>
          <a:xfrm>
            <a:off x="628650" y="1140772"/>
            <a:ext cx="3895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200" dirty="0">
                <a:latin typeface="FS PF BeauSans Pro"/>
              </a:rPr>
              <a:t>Remote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FS PF BeauSans Pro"/>
              </a:rPr>
              <a:t>Use a preconfigured development environment</a:t>
            </a:r>
            <a:endParaRPr lang="en-US" sz="1200" dirty="0">
              <a:latin typeface="FS PF Beau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FS PF BeauSans Pro"/>
              </a:rPr>
              <a:t>Contains basic development tools such as IDE, dependencies, git,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FS PF BeauSans Pro"/>
              </a:rPr>
              <a:t>Useful for developers work in enterprises or open-source contributor</a:t>
            </a:r>
            <a:endParaRPr lang="en-US" sz="1200" dirty="0">
              <a:latin typeface="FS PF BeauSans Pr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169C57-FD64-BD45-BB7C-35EFCD24B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48" y="2493433"/>
            <a:ext cx="2765621" cy="203679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04532B-C2EE-387E-6BC0-B399C0B41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618" y="2206973"/>
            <a:ext cx="4678925" cy="233013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90AAD3C-8B97-806C-FCC3-F6E3B0934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618" y="297080"/>
            <a:ext cx="4632094" cy="16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0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94E29-68D9-07C5-69A0-12734B91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700" dirty="0">
                <a:latin typeface="FS PF BeauSans Pro SemiBold" panose="02000503000000020004"/>
              </a:rPr>
              <a:t>Why </a:t>
            </a:r>
            <a:r>
              <a:rPr lang="vi-VN" sz="2700" dirty="0">
                <a:latin typeface="FS PF BeauSans Pro SemiBold" panose="02000503000000020004"/>
              </a:rPr>
              <a:t>cloud</a:t>
            </a:r>
            <a:r>
              <a:rPr lang="en-GB" sz="2700" dirty="0">
                <a:latin typeface="FS PF BeauSans Pro SemiBold" panose="02000503000000020004"/>
              </a:rPr>
              <a:t> development environment?</a:t>
            </a:r>
            <a:endParaRPr lang="en-US" sz="2700" dirty="0">
              <a:latin typeface="FS PF BeauSans Pro SemiBold" panose="020005030000000200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36F5-8C07-FF0A-19B4-507F33CC3DAA}"/>
              </a:ext>
            </a:extLst>
          </p:cNvPr>
          <p:cNvSpPr txBox="1"/>
          <p:nvPr/>
        </p:nvSpPr>
        <p:spPr>
          <a:xfrm>
            <a:off x="202580" y="4037962"/>
            <a:ext cx="87388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i="1" dirty="0">
                <a:solidFill>
                  <a:schemeClr val="dk1"/>
                </a:solidFill>
                <a:latin typeface="FS PF BeauSans Pro" panose="02000500000000020004"/>
                <a:ea typeface="Golos Text"/>
                <a:cs typeface="Golos Text"/>
                <a:sym typeface="Golos Text"/>
              </a:rPr>
              <a:t>[</a:t>
            </a:r>
            <a:r>
              <a:rPr lang="vi-VN" sz="1000" i="1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1</a:t>
            </a:r>
            <a:r>
              <a:rPr lang="en-US" sz="1000" i="1" dirty="0">
                <a:solidFill>
                  <a:schemeClr val="dk1"/>
                </a:solidFill>
                <a:latin typeface="FS PF BeauSans Pro" panose="02000500000000020004"/>
                <a:ea typeface="Golos Text"/>
                <a:cs typeface="Golos Text"/>
                <a:sym typeface="Golos Text"/>
              </a:rPr>
              <a:t>]</a:t>
            </a:r>
            <a:r>
              <a:rPr lang="en-US" sz="1000" i="1" dirty="0">
                <a:solidFill>
                  <a:schemeClr val="tx1"/>
                </a:solidFill>
                <a:latin typeface="FS PF BeauSans Pro" panose="02000500000000020004"/>
                <a:ea typeface="Golos Text"/>
                <a:cs typeface="Golos Text"/>
                <a:sym typeface="Golos Text"/>
              </a:rPr>
              <a:t> </a:t>
            </a:r>
            <a:r>
              <a:rPr lang="en-GB" sz="1000" i="1" dirty="0">
                <a:solidFill>
                  <a:schemeClr val="tx1"/>
                </a:solidFill>
                <a:effectLst/>
                <a:latin typeface="FS PF BeauSans Pro" panose="02000500000000020004"/>
                <a:hlinkClick r:id="rId2"/>
              </a:rPr>
              <a:t>What is a Cloud Development Environment? Is it better than localhost?</a:t>
            </a:r>
            <a:endParaRPr lang="en-GB" sz="1000" i="1" dirty="0">
              <a:solidFill>
                <a:schemeClr val="tx1"/>
              </a:solidFill>
              <a:effectLst/>
              <a:latin typeface="FS PF BeauSans Pro" panose="02000500000000020004"/>
            </a:endParaRPr>
          </a:p>
          <a:p>
            <a:r>
              <a:rPr lang="vi-VN" sz="1000" i="1" dirty="0"/>
              <a:t>[2] </a:t>
            </a:r>
            <a:r>
              <a:rPr lang="en-GB" sz="1000" i="1" dirty="0">
                <a:solidFill>
                  <a:srgbClr val="363737"/>
                </a:solidFill>
                <a:effectLst/>
                <a:latin typeface="FS PF BeauSans Pro" panose="02000500000000020004"/>
                <a:hlinkClick r:id="rId3"/>
              </a:rPr>
              <a:t>Why are Cloud Development Environments Spiking in Popularity, Now?</a:t>
            </a:r>
            <a:endParaRPr lang="en-GB" sz="1000" i="1" dirty="0">
              <a:solidFill>
                <a:srgbClr val="363737"/>
              </a:solidFill>
              <a:effectLst/>
              <a:latin typeface="FS PF BeauSans Pro" panose="02000500000000020004"/>
            </a:endParaRPr>
          </a:p>
          <a:p>
            <a:r>
              <a:rPr lang="en-GB" sz="1000" i="1" dirty="0">
                <a:solidFill>
                  <a:srgbClr val="363737"/>
                </a:solidFill>
                <a:effectLst/>
                <a:latin typeface="FS PF BeauSans Pro" panose="02000500000000020004"/>
              </a:rPr>
              <a:t>[3]</a:t>
            </a:r>
            <a:r>
              <a:rPr lang="en-GB" sz="1000" i="1" dirty="0">
                <a:solidFill>
                  <a:srgbClr val="363737"/>
                </a:solidFill>
                <a:effectLst/>
                <a:latin typeface="FS PF BeauSans Pro" panose="02000500000000020004"/>
                <a:hlinkClick r:id="rId4"/>
              </a:rPr>
              <a:t> Cloud Development Environments: Everything You Need To Know</a:t>
            </a:r>
            <a:endParaRPr lang="en-GB" sz="1000" i="1" dirty="0">
              <a:solidFill>
                <a:srgbClr val="363737"/>
              </a:solidFill>
              <a:effectLst/>
              <a:latin typeface="FS PF BeauSans Pro" panose="02000500000000020004"/>
            </a:endParaRPr>
          </a:p>
          <a:p>
            <a:endParaRPr lang="en-US" dirty="0">
              <a:latin typeface="FS PF BeauSans Pro" panose="020005000000000200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2B634B-3B8E-40D1-650B-DF8D05E66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169" y="739878"/>
            <a:ext cx="3668061" cy="1859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8C20FB-598C-3EC6-9233-E7D1812CEB34}"/>
              </a:ext>
            </a:extLst>
          </p:cNvPr>
          <p:cNvSpPr txBox="1"/>
          <p:nvPr/>
        </p:nvSpPr>
        <p:spPr>
          <a:xfrm>
            <a:off x="628650" y="1193608"/>
            <a:ext cx="38025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GB" sz="1200" i="0" dirty="0">
                <a:solidFill>
                  <a:srgbClr val="001D28"/>
                </a:solidFill>
                <a:effectLst/>
                <a:latin typeface="FS PF BeauSans Pro"/>
              </a:rPr>
              <a:t>Configuration Complexity</a:t>
            </a:r>
            <a:endParaRPr lang="vi-VN" sz="1200" dirty="0">
              <a:solidFill>
                <a:srgbClr val="001D28"/>
              </a:solidFill>
              <a:latin typeface="FS PF BeauSans Pro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GB" sz="1200" i="0" dirty="0">
                <a:solidFill>
                  <a:srgbClr val="001D28"/>
                </a:solidFill>
                <a:effectLst/>
                <a:latin typeface="FS PF BeauSans Pro"/>
              </a:rPr>
              <a:t>Poor Observability</a:t>
            </a:r>
            <a:endParaRPr lang="vi-VN" sz="1200" i="0" dirty="0">
              <a:solidFill>
                <a:srgbClr val="001D28"/>
              </a:solidFill>
              <a:effectLst/>
              <a:latin typeface="FS PF BeauSans Pro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200" dirty="0">
                <a:latin typeface="FS PF BeauSans Pro"/>
              </a:rPr>
              <a:t>Limited Scalability</a:t>
            </a:r>
            <a:endParaRPr lang="vi-VN" sz="1200" dirty="0">
              <a:latin typeface="FS PF BeauSans Pro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GB" sz="1200" i="0" dirty="0">
                <a:solidFill>
                  <a:srgbClr val="001D28"/>
                </a:solidFill>
                <a:effectLst/>
                <a:latin typeface="FS PF BeauSans Pro"/>
              </a:rPr>
              <a:t>Low Mobility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6B435D-F757-3381-A8F3-C9DEAB54CC6E}"/>
              </a:ext>
            </a:extLst>
          </p:cNvPr>
          <p:cNvSpPr txBox="1"/>
          <p:nvPr/>
        </p:nvSpPr>
        <p:spPr>
          <a:xfrm>
            <a:off x="568978" y="260618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vi-VN" sz="1200" dirty="0">
                <a:solidFill>
                  <a:srgbClr val="001D28"/>
                </a:solidFill>
                <a:latin typeface="FS PF BeauSans Pro"/>
              </a:rPr>
              <a:t>=&gt; Cloud solution (cloud development environment)</a:t>
            </a:r>
            <a:endParaRPr lang="vi-VN" sz="1200" i="0" dirty="0">
              <a:solidFill>
                <a:srgbClr val="001D28"/>
              </a:solidFill>
              <a:effectLst/>
              <a:latin typeface="FS PF BeauSans Pr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2023C-F7C0-C946-941C-A55CF3012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709" y="2771997"/>
            <a:ext cx="3691521" cy="1718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567EED-B730-E879-FB3A-5CFA24F1A865}"/>
              </a:ext>
            </a:extLst>
          </p:cNvPr>
          <p:cNvSpPr txBox="1"/>
          <p:nvPr/>
        </p:nvSpPr>
        <p:spPr>
          <a:xfrm>
            <a:off x="628650" y="3021135"/>
            <a:ext cx="3754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FS PF BeauSans Pro"/>
              </a:rPr>
              <a:t>Time saving</a:t>
            </a:r>
            <a:endParaRPr lang="vi-VN" sz="1200" dirty="0">
              <a:latin typeface="FS PF Beau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200" dirty="0">
                <a:latin typeface="FS PF BeauSans Pro"/>
              </a:rPr>
              <a:t>Scalability</a:t>
            </a:r>
            <a:endParaRPr lang="en-US" sz="1200" dirty="0">
              <a:latin typeface="FS PF BeauSans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FS PF BeauSans Pro"/>
              </a:rPr>
              <a:t>Work anywhere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FS PF BeauSans Pro"/>
              </a:rPr>
              <a:t>Choose your editor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200" dirty="0">
                <a:latin typeface="FS PF BeauSans Pro"/>
              </a:rPr>
              <a:t>Easy deployment</a:t>
            </a:r>
            <a:endParaRPr lang="en-US" sz="1200" dirty="0">
              <a:latin typeface="FS PF Beau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88600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94E29-68D9-07C5-69A0-12734B91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700" dirty="0">
                <a:latin typeface="FS PF BeauSans Pro SemiBold" panose="02000503000000020004"/>
              </a:rPr>
              <a:t>CDE Market</a:t>
            </a:r>
            <a:endParaRPr lang="en-US" sz="2700" dirty="0">
              <a:latin typeface="FS PF BeauSans Pro SemiBold" panose="020005030000000200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36F5-8C07-FF0A-19B4-507F33CC3DAA}"/>
              </a:ext>
            </a:extLst>
          </p:cNvPr>
          <p:cNvSpPr txBox="1"/>
          <p:nvPr/>
        </p:nvSpPr>
        <p:spPr>
          <a:xfrm>
            <a:off x="202579" y="4312282"/>
            <a:ext cx="87388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i="1" dirty="0">
                <a:solidFill>
                  <a:schemeClr val="dk1"/>
                </a:solidFill>
                <a:latin typeface="FS PF BeauSans Pro" panose="02000500000000020004"/>
                <a:ea typeface="Golos Text"/>
                <a:cs typeface="Golos Text"/>
                <a:sym typeface="Golos Text"/>
              </a:rPr>
              <a:t>[</a:t>
            </a:r>
            <a:r>
              <a:rPr lang="vi-VN" sz="1000" i="1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1</a:t>
            </a:r>
            <a:r>
              <a:rPr lang="en-US" sz="1000" i="1" dirty="0">
                <a:solidFill>
                  <a:schemeClr val="dk1"/>
                </a:solidFill>
                <a:latin typeface="FS PF BeauSans Pro" panose="02000500000000020004"/>
                <a:ea typeface="Golos Text"/>
                <a:cs typeface="Golos Text"/>
                <a:sym typeface="Golos Text"/>
              </a:rPr>
              <a:t>]</a:t>
            </a:r>
            <a:r>
              <a:rPr lang="en-US" sz="1000" i="1" dirty="0">
                <a:solidFill>
                  <a:schemeClr val="tx1"/>
                </a:solidFill>
                <a:latin typeface="FS PF BeauSans Pro" panose="02000500000000020004"/>
                <a:ea typeface="Golos Text"/>
                <a:cs typeface="Golos Text"/>
                <a:sym typeface="Golos Text"/>
              </a:rPr>
              <a:t> </a:t>
            </a:r>
            <a:r>
              <a:rPr lang="en-GB" sz="1000" i="1" dirty="0">
                <a:solidFill>
                  <a:schemeClr val="tx1"/>
                </a:solidFill>
                <a:effectLst/>
                <a:latin typeface="FS PF BeauSans Pro" panose="02000500000000020004"/>
                <a:hlinkClick r:id="rId2"/>
              </a:rPr>
              <a:t>Cloud integrated development platform (IDE) Market: Global Industry Analysis and Forecast (2024-2030)</a:t>
            </a:r>
            <a:endParaRPr lang="en-GB" sz="1000" i="1" dirty="0">
              <a:solidFill>
                <a:schemeClr val="tx1"/>
              </a:solidFill>
              <a:effectLst/>
              <a:latin typeface="FS PF BeauSans Pro" panose="020005000000000200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660844-5F90-ED73-F3BA-ED0D7D5F8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94" y="947700"/>
            <a:ext cx="5467397" cy="318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11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8650" y="273850"/>
            <a:ext cx="78867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vi-VN" sz="2700" dirty="0">
                <a:latin typeface="FS PF BeauSans Pro SemiBold" panose="02000503000000020004"/>
              </a:rPr>
              <a:t>CDE vs RDP</a:t>
            </a:r>
            <a:endParaRPr sz="2700" dirty="0">
              <a:latin typeface="FS PF BeauSans Pro SemiBold" panose="02000503000000020004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A6BFB5E-7390-F167-5DA2-2CF765A1E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41614"/>
              </p:ext>
            </p:extLst>
          </p:nvPr>
        </p:nvGraphicFramePr>
        <p:xfrm>
          <a:off x="849086" y="1113088"/>
          <a:ext cx="3879667" cy="2917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982">
                  <a:extLst>
                    <a:ext uri="{9D8B030D-6E8A-4147-A177-3AD203B41FA5}">
                      <a16:colId xmlns:a16="http://schemas.microsoft.com/office/drawing/2014/main" val="825036742"/>
                    </a:ext>
                  </a:extLst>
                </a:gridCol>
                <a:gridCol w="1537363">
                  <a:extLst>
                    <a:ext uri="{9D8B030D-6E8A-4147-A177-3AD203B41FA5}">
                      <a16:colId xmlns:a16="http://schemas.microsoft.com/office/drawing/2014/main" val="4091955630"/>
                    </a:ext>
                  </a:extLst>
                </a:gridCol>
                <a:gridCol w="1363322">
                  <a:extLst>
                    <a:ext uri="{9D8B030D-6E8A-4147-A177-3AD203B41FA5}">
                      <a16:colId xmlns:a16="http://schemas.microsoft.com/office/drawing/2014/main" val="1505421603"/>
                    </a:ext>
                  </a:extLst>
                </a:gridCol>
              </a:tblGrid>
              <a:tr h="328332">
                <a:tc>
                  <a:txBody>
                    <a:bodyPr/>
                    <a:lstStyle/>
                    <a:p>
                      <a:r>
                        <a:rPr lang="en-US" sz="800" b="0" dirty="0">
                          <a:latin typeface="FS PF BeauSans Pro" panose="02000500000000020004"/>
                        </a:rPr>
                        <a:t>Criteria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800" b="0" dirty="0">
                          <a:latin typeface="FS PF BeauSans Pro" panose="02000500000000020004"/>
                        </a:rPr>
                        <a:t>Cloud development environment</a:t>
                      </a:r>
                      <a:endParaRPr lang="en-US" sz="800" b="0" dirty="0">
                        <a:latin typeface="FS PF BeauSans Pro" panose="020005000000000200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800" b="0" dirty="0">
                          <a:latin typeface="FS PF BeauSans Pro" panose="02000500000000020004"/>
                        </a:rPr>
                        <a:t>Remote desktop protocol</a:t>
                      </a:r>
                      <a:endParaRPr lang="en-US" sz="800" b="0" dirty="0">
                        <a:latin typeface="FS PF BeauSans Pro" panose="0200050000000002000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4120448"/>
                  </a:ext>
                </a:extLst>
              </a:tr>
              <a:tr h="325943">
                <a:tc>
                  <a:txBody>
                    <a:bodyPr/>
                    <a:lstStyle/>
                    <a:p>
                      <a:r>
                        <a:rPr lang="en-US" sz="800" b="1" dirty="0">
                          <a:latin typeface="FS PF BeauSans Pro"/>
                        </a:rPr>
                        <a:t>Primary 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800" b="0" dirty="0">
                          <a:latin typeface="FS PF BeauSans Pro" panose="02000500000000020004"/>
                        </a:rPr>
                        <a:t>Development environment with pre-configured IDEs</a:t>
                      </a:r>
                      <a:endParaRPr lang="en-US" sz="800" b="0" dirty="0">
                        <a:latin typeface="FS PF Beau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800" b="0" dirty="0">
                          <a:latin typeface="FS PF BeauSans Pro" panose="02000500000000020004"/>
                        </a:rPr>
                        <a:t>Remote access to full desktop (Windows/Linux)</a:t>
                      </a:r>
                      <a:endParaRPr lang="vi-VN" sz="800" b="0" dirty="0">
                        <a:latin typeface="FS PF Beau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835866"/>
                  </a:ext>
                </a:extLst>
              </a:tr>
              <a:tr h="505079">
                <a:tc>
                  <a:txBody>
                    <a:bodyPr/>
                    <a:lstStyle/>
                    <a:p>
                      <a:r>
                        <a:rPr lang="en-US" sz="800" b="1" dirty="0">
                          <a:latin typeface="FS PF BeauSans Pro" panose="02000500000000020004"/>
                        </a:rPr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800" b="0" dirty="0">
                          <a:latin typeface="FS PF BeauSans Pro" panose="02000500000000020004"/>
                        </a:rPr>
                        <a:t>Runs on containers/VMs, optimized for development</a:t>
                      </a:r>
                      <a:r>
                        <a:rPr lang="vi-VN" sz="800" b="0" dirty="0">
                          <a:latin typeface="FS PF BeauSans Pro" panose="02000500000000020004"/>
                        </a:rPr>
                        <a:t> </a:t>
                      </a:r>
                      <a:r>
                        <a:rPr lang="en-GB" sz="800" b="0" dirty="0">
                          <a:latin typeface="FS PF BeauSans Pro" panose="02000500000000020004"/>
                        </a:rPr>
                        <a:t>with auto-scaling and shared resources</a:t>
                      </a:r>
                      <a:endParaRPr lang="en-US" sz="800" b="0" dirty="0">
                        <a:latin typeface="FS PF Beau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800" b="0" dirty="0">
                          <a:latin typeface="FS PF BeauSans Pro" panose="02000500000000020004"/>
                        </a:rPr>
                        <a:t>Access to cloud-hosted desktop with full control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FS PF Beau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774294"/>
                  </a:ext>
                </a:extLst>
              </a:tr>
              <a:tr h="301481">
                <a:tc>
                  <a:txBody>
                    <a:bodyPr/>
                    <a:lstStyle/>
                    <a:p>
                      <a:r>
                        <a:rPr lang="en-US" sz="800" b="1" dirty="0">
                          <a:latin typeface="FS PF BeauSans Pro" panose="02000500000000020004"/>
                        </a:rPr>
                        <a:t>Development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b="0" dirty="0">
                          <a:latin typeface="FS PF BeauSans Pro" panose="02000500000000020004"/>
                        </a:rPr>
                        <a:t>Pre-configured tools (IDEs, Docker, Git)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800" b="0" dirty="0">
                          <a:latin typeface="FS PF BeauSans Pro" panose="02000500000000020004"/>
                        </a:rPr>
                        <a:t>User installs tools on remote desktop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4074285"/>
                  </a:ext>
                </a:extLst>
              </a:tr>
              <a:tr h="417963">
                <a:tc>
                  <a:txBody>
                    <a:bodyPr/>
                    <a:lstStyle/>
                    <a:p>
                      <a:r>
                        <a:rPr lang="en-US" sz="800" b="1" dirty="0">
                          <a:latin typeface="FS PF BeauSans Pro" panose="02000500000000020004"/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b="0" dirty="0">
                          <a:latin typeface="FS PF BeauSans Pro" panose="02000500000000020004"/>
                        </a:rPr>
                        <a:t>Low latency, optimized for coding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800" b="0" dirty="0">
                          <a:latin typeface="FS PF BeauSans Pro" panose="02000500000000020004"/>
                        </a:rPr>
                        <a:t>Limited scalability compared to CDE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FS PF Beau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251293"/>
                  </a:ext>
                </a:extLst>
              </a:tr>
              <a:tr h="457106">
                <a:tc>
                  <a:txBody>
                    <a:bodyPr/>
                    <a:lstStyle/>
                    <a:p>
                      <a:r>
                        <a:rPr lang="en-US" sz="800" b="1" dirty="0">
                          <a:latin typeface="FS PF BeauSans Pro" panose="02000500000000020004"/>
                        </a:rPr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800" b="0" dirty="0">
                          <a:latin typeface="FS PF BeauSans Pro" panose="02000500000000020004"/>
                        </a:rPr>
                        <a:t>Easily scales with containerized environments</a:t>
                      </a:r>
                      <a:endParaRPr lang="en-US" sz="800" b="0" dirty="0">
                        <a:latin typeface="FS PF Beau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800" b="0" dirty="0">
                          <a:latin typeface="FS PF BeauSans Pro" panose="02000500000000020004"/>
                        </a:rPr>
                        <a:t>Can scale via additional remote desktops but typically less dynamic than CDE scaling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FS PF Beau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383893"/>
                  </a:ext>
                </a:extLst>
              </a:tr>
              <a:tr h="191852">
                <a:tc>
                  <a:txBody>
                    <a:bodyPr/>
                    <a:lstStyle/>
                    <a:p>
                      <a:r>
                        <a:rPr lang="en-US" sz="800" b="1" dirty="0">
                          <a:latin typeface="FS PF BeauSans Pro" panose="02000500000000020004"/>
                          <a:cs typeface="Sabon Next LT" panose="020B0502040204020203" pitchFamily="2" charset="0"/>
                        </a:rPr>
                        <a:t>App Setup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latin typeface="FS PF BeauSans Pro" panose="02000500000000020004"/>
                        </a:rPr>
                        <a:t>Pre-installed tools, quick setup</a:t>
                      </a:r>
                      <a:endParaRPr lang="en-US" sz="800" b="0" dirty="0">
                        <a:latin typeface="FS PF BeauSans Pro" panose="02000500000000020004"/>
                        <a:cs typeface="Sabon Next LT" panose="020B0502040204020203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800" b="0" dirty="0">
                          <a:latin typeface="FS PF BeauSans Pro" panose="02000500000000020004"/>
                        </a:rPr>
                        <a:t>Manual setup of tools required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FS PF BeauSans Pro" panose="02000500000000020004"/>
                        <a:cs typeface="Sabon Next LT" panose="020B0502040204020203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06954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A02625-4E2F-7613-539E-48479555B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737511"/>
              </p:ext>
            </p:extLst>
          </p:nvPr>
        </p:nvGraphicFramePr>
        <p:xfrm>
          <a:off x="4820192" y="1113088"/>
          <a:ext cx="3982541" cy="2581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130">
                  <a:extLst>
                    <a:ext uri="{9D8B030D-6E8A-4147-A177-3AD203B41FA5}">
                      <a16:colId xmlns:a16="http://schemas.microsoft.com/office/drawing/2014/main" val="825036742"/>
                    </a:ext>
                  </a:extLst>
                </a:gridCol>
                <a:gridCol w="1614068">
                  <a:extLst>
                    <a:ext uri="{9D8B030D-6E8A-4147-A177-3AD203B41FA5}">
                      <a16:colId xmlns:a16="http://schemas.microsoft.com/office/drawing/2014/main" val="4091955630"/>
                    </a:ext>
                  </a:extLst>
                </a:gridCol>
                <a:gridCol w="1431343">
                  <a:extLst>
                    <a:ext uri="{9D8B030D-6E8A-4147-A177-3AD203B41FA5}">
                      <a16:colId xmlns:a16="http://schemas.microsoft.com/office/drawing/2014/main" val="1505421603"/>
                    </a:ext>
                  </a:extLst>
                </a:gridCol>
              </a:tblGrid>
              <a:tr h="337370">
                <a:tc>
                  <a:txBody>
                    <a:bodyPr/>
                    <a:lstStyle/>
                    <a:p>
                      <a:endParaRPr lang="en-US" sz="800" b="0" dirty="0">
                        <a:latin typeface="FS PF BeauSans Pro" panose="020005000000000200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dirty="0">
                        <a:latin typeface="FS PF BeauSans Pro" panose="020005000000000200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b="0" dirty="0">
                        <a:latin typeface="FS PF BeauSans Pro" panose="02000500000000020004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120448"/>
                  </a:ext>
                </a:extLst>
              </a:tr>
              <a:tr h="333026">
                <a:tc>
                  <a:txBody>
                    <a:bodyPr/>
                    <a:lstStyle/>
                    <a:p>
                      <a:r>
                        <a:rPr lang="en-US" sz="800" b="1" dirty="0">
                          <a:latin typeface="FS PF BeauSans Pro" panose="02000500000000020004"/>
                        </a:rPr>
                        <a:t>Mobility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dirty="0">
                          <a:latin typeface="FS PF BeauSans Pro" panose="02000500000000020004"/>
                        </a:rPr>
                        <a:t>Accessible via browser, OS-independent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b="0" dirty="0">
                          <a:latin typeface="FS PF BeauSans Pro" panose="02000500000000020004"/>
                        </a:rPr>
                        <a:t>Needs RDP client, device-dependent access</a:t>
                      </a:r>
                      <a:endParaRPr lang="vi-VN" sz="800" b="0" dirty="0">
                        <a:latin typeface="FS PF Beau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835866"/>
                  </a:ext>
                </a:extLst>
              </a:tr>
              <a:tr h="581281">
                <a:tc>
                  <a:txBody>
                    <a:bodyPr/>
                    <a:lstStyle/>
                    <a:p>
                      <a:r>
                        <a:rPr lang="en-US" sz="800" b="1" dirty="0">
                          <a:latin typeface="FS PF BeauSans Pro" panose="02000500000000020004"/>
                        </a:rPr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800" b="0" dirty="0">
                          <a:latin typeface="FS PF BeauSans Pro" panose="02000500000000020004"/>
                        </a:rPr>
                        <a:t>Pay-as-you-go, cost-effective for short-term use</a:t>
                      </a:r>
                      <a:endParaRPr lang="en-US" sz="800" b="0" dirty="0">
                        <a:latin typeface="FS PF Beau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800" b="0" dirty="0">
                          <a:latin typeface="FS PF BeauSans Pro" panose="02000500000000020004"/>
                        </a:rPr>
                        <a:t>Higher costs due to full machine provisioning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FS PF Beau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774294"/>
                  </a:ext>
                </a:extLst>
              </a:tr>
              <a:tr h="333026">
                <a:tc>
                  <a:txBody>
                    <a:bodyPr/>
                    <a:lstStyle/>
                    <a:p>
                      <a:r>
                        <a:rPr lang="en-US" sz="800" b="1" dirty="0">
                          <a:latin typeface="FS PF BeauSans Pro" panose="02000500000000020004"/>
                        </a:rPr>
                        <a:t>User Experience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800" b="0" dirty="0">
                          <a:latin typeface="FS PF BeauSans Pro" panose="02000500000000020004"/>
                        </a:rPr>
                        <a:t>Optimized coding experience with instant setup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800" b="0" dirty="0">
                          <a:latin typeface="FS PF BeauSans Pro" panose="02000500000000020004"/>
                        </a:rPr>
                        <a:t>Full desktop experience, less coding optimization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4074285"/>
                  </a:ext>
                </a:extLst>
              </a:tr>
              <a:tr h="413038">
                <a:tc>
                  <a:txBody>
                    <a:bodyPr/>
                    <a:lstStyle/>
                    <a:p>
                      <a:r>
                        <a:rPr lang="en-US" sz="800" b="1" dirty="0">
                          <a:latin typeface="FS PF BeauSans Pro" panose="02000500000000020004"/>
                        </a:rPr>
                        <a:t>Collaboration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b="0" dirty="0">
                          <a:latin typeface="FS PF BeauSans Pro" panose="02000500000000020004"/>
                        </a:rPr>
                        <a:t>Low latency, optimized for coding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800" b="0" dirty="0">
                          <a:latin typeface="FS PF BeauSans Pro" panose="02000500000000020004"/>
                        </a:rPr>
                        <a:t>Limited scalability compared to CDE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FS PF Beau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251293"/>
                  </a:ext>
                </a:extLst>
              </a:tr>
              <a:tr h="575226">
                <a:tc>
                  <a:txBody>
                    <a:bodyPr/>
                    <a:lstStyle/>
                    <a:p>
                      <a:r>
                        <a:rPr lang="en-US" sz="800" b="1" dirty="0">
                          <a:latin typeface="FS PF BeauSans Pro" panose="02000500000000020004"/>
                        </a:rPr>
                        <a:t>Flexibility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800" b="0" dirty="0">
                          <a:latin typeface="FS PF BeauSans Pro" panose="02000500000000020004"/>
                        </a:rPr>
                        <a:t>Highly flexible, integrates with CI/CD pipelines and cloud services</a:t>
                      </a:r>
                      <a:endParaRPr lang="en-US" sz="800" b="0" dirty="0">
                        <a:latin typeface="FS PF Beau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800" b="0" dirty="0">
                          <a:latin typeface="FS PF BeauSans Pro" panose="02000500000000020004"/>
                        </a:rPr>
                        <a:t>Full desktop flexibility, but harder to automate and integrate into modern cloud-native development </a:t>
                      </a:r>
                      <a:r>
                        <a:rPr lang="vi-VN" sz="800" b="0" dirty="0">
                          <a:latin typeface="FS PF BeauSans Pro" panose="02000500000000020004"/>
                        </a:rPr>
                        <a:t>pipelines</a:t>
                      </a:r>
                      <a:endParaRPr lang="en-GB" sz="800" b="0" dirty="0">
                        <a:solidFill>
                          <a:schemeClr val="tx1"/>
                        </a:solidFill>
                        <a:latin typeface="FS PF BeauSans Pr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383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27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title"/>
          </p:nvPr>
        </p:nvSpPr>
        <p:spPr>
          <a:xfrm>
            <a:off x="628650" y="273850"/>
            <a:ext cx="78867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700" dirty="0">
                <a:latin typeface="FS PF BeauSans Pro SemiBold"/>
              </a:rPr>
              <a:t>Objectives</a:t>
            </a:r>
            <a:r>
              <a:rPr lang="vi-VN" sz="2700" dirty="0">
                <a:latin typeface="FS PF BeauSans Pro SemiBold"/>
              </a:rPr>
              <a:t> and tasks</a:t>
            </a:r>
            <a:endParaRPr sz="2700" dirty="0">
              <a:latin typeface="FS PF BeauSans Pro SemiBold"/>
            </a:endParaRPr>
          </a:p>
        </p:txBody>
      </p:sp>
      <p:sp>
        <p:nvSpPr>
          <p:cNvPr id="116" name="Google Shape;116;p2"/>
          <p:cNvSpPr txBox="1">
            <a:spLocks noGrp="1"/>
          </p:cNvSpPr>
          <p:nvPr>
            <p:ph type="body" idx="1"/>
          </p:nvPr>
        </p:nvSpPr>
        <p:spPr>
          <a:xfrm>
            <a:off x="141249" y="1451837"/>
            <a:ext cx="4609170" cy="227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38200" lvl="1" indent="-285750">
              <a:lnSpc>
                <a:spcPct val="150000"/>
              </a:lnSpc>
              <a:spcBef>
                <a:spcPts val="0"/>
              </a:spcBef>
              <a:buClr>
                <a:srgbClr val="888888"/>
              </a:buClr>
              <a:buSzPts val="2100"/>
            </a:pPr>
            <a:r>
              <a:rPr lang="en-GB" sz="1400" dirty="0">
                <a:solidFill>
                  <a:schemeClr val="tx1"/>
                </a:solidFill>
                <a:latin typeface="FS PF BeauSans Pro" panose="02000500000000020004"/>
              </a:rPr>
              <a:t>Research, build a solution set and package tools, deploy the Cloud Development Environment platform.</a:t>
            </a:r>
            <a:endParaRPr lang="vi-VN" sz="1400" dirty="0">
              <a:solidFill>
                <a:schemeClr val="tx1"/>
              </a:solidFill>
              <a:latin typeface="FS PF BeauSans Pro" panose="02000500000000020004"/>
            </a:endParaRPr>
          </a:p>
          <a:p>
            <a:pPr marL="838200" lvl="1" indent="-285750">
              <a:lnSpc>
                <a:spcPct val="150000"/>
              </a:lnSpc>
              <a:spcBef>
                <a:spcPts val="0"/>
              </a:spcBef>
              <a:buClr>
                <a:srgbClr val="888888"/>
              </a:buClr>
              <a:buSzPts val="2100"/>
            </a:pPr>
            <a:r>
              <a:rPr lang="en-GB" sz="1400" dirty="0">
                <a:solidFill>
                  <a:schemeClr val="tx1"/>
                </a:solidFill>
                <a:latin typeface="FS PF BeauSans Pro" panose="02000500000000020004"/>
              </a:rPr>
              <a:t>Propose solutions to improve, expand, and integrate the features of the cloud development environment into the Viettel Cloud ecosystem</a:t>
            </a:r>
            <a:endParaRPr lang="vi-VN" sz="1400" dirty="0">
              <a:solidFill>
                <a:schemeClr val="tx1"/>
              </a:solidFill>
              <a:latin typeface="FS PF BeauSans Pro" panose="020005000000000200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7F607-257E-7A9D-466B-3E0DFB060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829" y="1297397"/>
            <a:ext cx="4609171" cy="25487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F101-AE6E-9791-C1FA-C8351807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700" dirty="0">
                <a:latin typeface="FS PF BeauSans Pro" panose="02000500000000020004"/>
              </a:rPr>
              <a:t>CDE architecture</a:t>
            </a:r>
            <a:endParaRPr lang="en-US" sz="2700" dirty="0">
              <a:latin typeface="FS PF BeauSans Pro" panose="020005000000000200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FB5AD-1E66-BBF7-DCFC-A96B87228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067878"/>
            <a:ext cx="3237957" cy="947096"/>
          </a:xfrm>
        </p:spPr>
        <p:txBody>
          <a:bodyPr>
            <a:normAutofit/>
          </a:bodyPr>
          <a:lstStyle/>
          <a:p>
            <a:r>
              <a:rPr lang="vi-VN">
                <a:latin typeface="FS PF BeauSans Pro" panose="02000500000000020004"/>
              </a:rPr>
              <a:t>CDE in Container or Virtual Machine</a:t>
            </a:r>
            <a:endParaRPr lang="vi-VN" dirty="0">
              <a:latin typeface="FS PF BeauSans Pro" panose="02000500000000020004"/>
            </a:endParaRPr>
          </a:p>
          <a:p>
            <a:r>
              <a:rPr lang="en-US" dirty="0">
                <a:latin typeface="FS PF BeauSans Pro" panose="02000500000000020004"/>
              </a:rPr>
              <a:t>CDE </a:t>
            </a:r>
            <a:r>
              <a:rPr lang="vi-VN" dirty="0">
                <a:latin typeface="FS PF BeauSans Pro" panose="02000500000000020004"/>
              </a:rPr>
              <a:t>in Kubernetes</a:t>
            </a:r>
          </a:p>
          <a:p>
            <a:endParaRPr lang="vi-VN" dirty="0">
              <a:latin typeface="FS PF BeauSans Pro" panose="02000500000000020004"/>
            </a:endParaRPr>
          </a:p>
          <a:p>
            <a:pPr marL="114300" indent="0">
              <a:buNone/>
            </a:pPr>
            <a:endParaRPr lang="en-US" dirty="0">
              <a:latin typeface="FS PF BeauSans Pro" panose="02000500000000020004"/>
            </a:endParaRPr>
          </a:p>
          <a:p>
            <a:pPr marL="114300" indent="0">
              <a:buNone/>
            </a:pPr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589F5-10E2-4DF6-AC79-8416AE768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096" y="765162"/>
            <a:ext cx="4802405" cy="3613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DA4229-1157-0D9A-A9EE-A0795EB0E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4" y="2232592"/>
            <a:ext cx="3191728" cy="18630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FAA821-1B47-228C-5C02-53916F23959E}"/>
              </a:ext>
            </a:extLst>
          </p:cNvPr>
          <p:cNvSpPr txBox="1"/>
          <p:nvPr/>
        </p:nvSpPr>
        <p:spPr>
          <a:xfrm>
            <a:off x="361401" y="4306493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i="1" dirty="0">
                <a:solidFill>
                  <a:schemeClr val="dk1"/>
                </a:solidFill>
                <a:latin typeface="FS PF BeauSans Pro" panose="02000500000000020004"/>
                <a:ea typeface="Golos Text"/>
                <a:cs typeface="Golos Text"/>
                <a:sym typeface="Golos Text"/>
              </a:rPr>
              <a:t>[</a:t>
            </a:r>
            <a:r>
              <a:rPr lang="vi-VN" sz="1000" i="1" dirty="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1</a:t>
            </a:r>
            <a:r>
              <a:rPr lang="en-US" sz="1000" i="1" dirty="0">
                <a:solidFill>
                  <a:schemeClr val="dk1"/>
                </a:solidFill>
                <a:latin typeface="FS PF BeauSans Pro" panose="02000500000000020004"/>
                <a:ea typeface="Golos Text"/>
                <a:cs typeface="Golos Text"/>
                <a:sym typeface="Golos Text"/>
              </a:rPr>
              <a:t>]</a:t>
            </a:r>
            <a:r>
              <a:rPr lang="vi-VN" sz="1000" i="1" dirty="0">
                <a:solidFill>
                  <a:schemeClr val="dk1"/>
                </a:solidFill>
                <a:latin typeface="FS PF BeauSans Pro" panose="02000500000000020004"/>
                <a:ea typeface="Golos Text"/>
                <a:cs typeface="Golos Text"/>
                <a:sym typeface="Golos Text"/>
              </a:rPr>
              <a:t> </a:t>
            </a:r>
            <a:r>
              <a:rPr lang="en-GB" sz="1000" i="1" dirty="0">
                <a:solidFill>
                  <a:schemeClr val="dk1"/>
                </a:solidFill>
                <a:latin typeface="FS PF BeauSans Pro" panose="02000500000000020004"/>
                <a:ea typeface="Golos Text"/>
                <a:cs typeface="Golos Text"/>
                <a:sym typeface="Golos Text"/>
                <a:hlinkClick r:id="rId4"/>
              </a:rPr>
              <a:t>Reference Architectures for CDEs: Kubernetes vs. VMs</a:t>
            </a:r>
            <a:endParaRPr lang="en-GB" sz="1000" i="1" dirty="0">
              <a:solidFill>
                <a:schemeClr val="tx1"/>
              </a:solidFill>
              <a:effectLst/>
              <a:latin typeface="FS PF BeauSans Pro" panose="02000500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024940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F101-AE6E-9791-C1FA-C83518075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2700" dirty="0">
                <a:latin typeface="FS PF BeauSans Pro" panose="02000500000000020004"/>
              </a:rPr>
              <a:t>CDE architecture</a:t>
            </a:r>
            <a:endParaRPr lang="en-US" sz="2700" dirty="0">
              <a:latin typeface="FS PF BeauSans Pro" panose="020005000000000200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FB5AD-1E66-BBF7-DCFC-A96B87228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777201"/>
            <a:ext cx="2099682" cy="488476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latin typeface="FS PF BeauSans Pro" panose="02000500000000020004"/>
              </a:rPr>
              <a:t>CDE in Container</a:t>
            </a:r>
            <a:r>
              <a:rPr lang="vi-VN" dirty="0">
                <a:latin typeface="FS PF BeauSans Pro" panose="02000500000000020004"/>
              </a:rPr>
              <a:t> or VM</a:t>
            </a:r>
            <a:endParaRPr lang="en-US" dirty="0">
              <a:latin typeface="FS PF BeauSans Pro" panose="02000500000000020004"/>
            </a:endParaRPr>
          </a:p>
          <a:p>
            <a:pPr marL="114300" indent="0">
              <a:buNone/>
            </a:pPr>
            <a:endParaRPr lang="vi-V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C1C95F-5249-84C3-6229-D0D56B958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83" y="1398802"/>
            <a:ext cx="3956653" cy="25115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2FFAC2-5F5F-A376-A0CE-72544B6EEC43}"/>
              </a:ext>
            </a:extLst>
          </p:cNvPr>
          <p:cNvSpPr txBox="1"/>
          <p:nvPr/>
        </p:nvSpPr>
        <p:spPr>
          <a:xfrm>
            <a:off x="383322" y="4198481"/>
            <a:ext cx="774963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i="1" dirty="0">
                <a:solidFill>
                  <a:schemeClr val="dk1"/>
                </a:solidFill>
                <a:latin typeface="FS PF BeauSans Pro" panose="02000500000000020004"/>
                <a:ea typeface="Golos Text"/>
                <a:cs typeface="Golos Text"/>
                <a:sym typeface="Golos Text"/>
              </a:rPr>
              <a:t>[</a:t>
            </a:r>
            <a:r>
              <a:rPr lang="vi-VN" sz="1000" i="1" dirty="0">
                <a:solidFill>
                  <a:schemeClr val="dk1"/>
                </a:solidFill>
                <a:latin typeface="FS PF BeauSans Pro" panose="02000500000000020004"/>
                <a:ea typeface="Golos Text"/>
                <a:cs typeface="Golos Text"/>
                <a:sym typeface="Golos Text"/>
              </a:rPr>
              <a:t>1</a:t>
            </a:r>
            <a:r>
              <a:rPr lang="en-US" sz="1000" i="1" dirty="0">
                <a:solidFill>
                  <a:schemeClr val="dk1"/>
                </a:solidFill>
                <a:latin typeface="FS PF BeauSans Pro" panose="02000500000000020004"/>
                <a:ea typeface="Golos Text"/>
                <a:cs typeface="Golos Text"/>
                <a:sym typeface="Golos Text"/>
              </a:rPr>
              <a:t>]</a:t>
            </a:r>
            <a:r>
              <a:rPr lang="en-US" sz="1000" i="1" dirty="0">
                <a:solidFill>
                  <a:schemeClr val="tx1"/>
                </a:solidFill>
                <a:latin typeface="FS PF BeauSans Pro" panose="02000500000000020004"/>
                <a:ea typeface="Golos Text"/>
                <a:cs typeface="Golos Text"/>
                <a:sym typeface="Golos Text"/>
              </a:rPr>
              <a:t> </a:t>
            </a:r>
            <a:r>
              <a:rPr lang="en-US" sz="1000" i="1" dirty="0">
                <a:solidFill>
                  <a:schemeClr val="tx1"/>
                </a:solidFill>
                <a:latin typeface="FS PF BeauSans Pro" panose="02000500000000020004"/>
                <a:ea typeface="Golos Text"/>
                <a:cs typeface="Golos Text"/>
                <a:sym typeface="Golos Text"/>
                <a:hlinkClick r:id="rId3"/>
              </a:rPr>
              <a:t>How CDEs work</a:t>
            </a:r>
            <a:r>
              <a:rPr lang="en-GB" sz="1000" i="1" dirty="0">
                <a:solidFill>
                  <a:schemeClr val="tx1"/>
                </a:solidFill>
                <a:effectLst/>
                <a:latin typeface="FS PF BeauSans Pro" panose="02000500000000020004"/>
                <a:hlinkClick r:id="rId3"/>
              </a:rPr>
              <a:t>?</a:t>
            </a:r>
            <a:endParaRPr lang="en-GB" sz="1000" i="1" dirty="0">
              <a:solidFill>
                <a:schemeClr val="tx1"/>
              </a:solidFill>
              <a:effectLst/>
              <a:latin typeface="FS PF BeauSans Pro" panose="02000500000000020004"/>
            </a:endParaRPr>
          </a:p>
          <a:p>
            <a:r>
              <a:rPr lang="en-GB" sz="1000" i="1" dirty="0">
                <a:solidFill>
                  <a:schemeClr val="tx1"/>
                </a:solidFill>
                <a:latin typeface="FS PF BeauSans Pro" panose="02000500000000020004"/>
              </a:rPr>
              <a:t>[2] </a:t>
            </a:r>
            <a:r>
              <a:rPr lang="en-GB" sz="1000" i="1" dirty="0">
                <a:solidFill>
                  <a:schemeClr val="tx1"/>
                </a:solidFill>
                <a:effectLst/>
                <a:latin typeface="FS PF BeauSans Pro" panose="02000500000000020004"/>
                <a:hlinkClick r:id="rId4"/>
              </a:rPr>
              <a:t>GitHub </a:t>
            </a:r>
            <a:r>
              <a:rPr lang="en-GB" sz="1000" i="1" dirty="0" err="1">
                <a:solidFill>
                  <a:schemeClr val="tx1"/>
                </a:solidFill>
                <a:effectLst/>
                <a:latin typeface="FS PF BeauSans Pro" panose="02000500000000020004"/>
                <a:hlinkClick r:id="rId4"/>
              </a:rPr>
              <a:t>Codespaces</a:t>
            </a:r>
            <a:r>
              <a:rPr lang="en-GB" sz="1000" i="1" dirty="0">
                <a:solidFill>
                  <a:schemeClr val="tx1"/>
                </a:solidFill>
                <a:effectLst/>
                <a:latin typeface="FS PF BeauSans Pro" panose="02000500000000020004"/>
                <a:hlinkClick r:id="rId4"/>
              </a:rPr>
              <a:t> overview</a:t>
            </a:r>
            <a:endParaRPr lang="en-GB" sz="1000" i="1" dirty="0">
              <a:solidFill>
                <a:schemeClr val="tx1"/>
              </a:solidFill>
              <a:effectLst/>
              <a:latin typeface="FS PF BeauSans Pro" panose="02000500000000020004"/>
            </a:endParaRPr>
          </a:p>
          <a:p>
            <a:pPr algn="l"/>
            <a:endParaRPr lang="en-GB" b="0" i="0" dirty="0">
              <a:solidFill>
                <a:schemeClr val="tx1"/>
              </a:solidFill>
              <a:effectLst/>
              <a:latin typeface="FS PF BeauSans Pro" panose="020005000000000200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9E0B41-77AF-9AD7-5EBF-517C92299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676" y="1088346"/>
            <a:ext cx="4112026" cy="291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7693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42494D"/>
      </a:dk2>
      <a:lt2>
        <a:srgbClr val="B4B4B4"/>
      </a:lt2>
      <a:accent1>
        <a:srgbClr val="E80500"/>
      </a:accent1>
      <a:accent2>
        <a:srgbClr val="FF9200"/>
      </a:accent2>
      <a:accent3>
        <a:srgbClr val="0432FF"/>
      </a:accent3>
      <a:accent4>
        <a:srgbClr val="932092"/>
      </a:accent4>
      <a:accent5>
        <a:srgbClr val="FEFB00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4242</TotalTime>
  <Words>731</Words>
  <Application>Microsoft Office PowerPoint</Application>
  <PresentationFormat>On-screen Show (16:9)</PresentationFormat>
  <Paragraphs>141</Paragraphs>
  <Slides>24</Slides>
  <Notes>4</Notes>
  <HiddenSlides>1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FS PF BeauSans Pro</vt:lpstr>
      <vt:lpstr>FS PF BeauSans Pro </vt:lpstr>
      <vt:lpstr>FS PF BeauSans Pro Light</vt:lpstr>
      <vt:lpstr>FS PF BeauSans Pro SemiBold</vt:lpstr>
      <vt:lpstr>Golos Text</vt:lpstr>
      <vt:lpstr>Jura</vt:lpstr>
      <vt:lpstr>Roboto</vt:lpstr>
      <vt:lpstr>Sarabun</vt:lpstr>
      <vt:lpstr>1_Office Theme</vt:lpstr>
      <vt:lpstr>PowerPoint Presentation</vt:lpstr>
      <vt:lpstr>Table of content</vt:lpstr>
      <vt:lpstr>Introduction to CDE</vt:lpstr>
      <vt:lpstr>Why cloud development environment?</vt:lpstr>
      <vt:lpstr>CDE Market</vt:lpstr>
      <vt:lpstr>CDE vs RDP</vt:lpstr>
      <vt:lpstr>Objectives and tasks</vt:lpstr>
      <vt:lpstr>CDE architecture</vt:lpstr>
      <vt:lpstr>CDE architecture</vt:lpstr>
      <vt:lpstr>CDE architecture</vt:lpstr>
      <vt:lpstr>Big-tech solutions</vt:lpstr>
      <vt:lpstr>Big-tech solutions</vt:lpstr>
      <vt:lpstr>Big-tech solutions</vt:lpstr>
      <vt:lpstr>Big-tech solutions</vt:lpstr>
      <vt:lpstr>Big-tech solutions</vt:lpstr>
      <vt:lpstr>Big-tech solutions</vt:lpstr>
      <vt:lpstr>Eclipse-che</vt:lpstr>
      <vt:lpstr>Eclipse-che</vt:lpstr>
      <vt:lpstr>Integrate with Viettel Cloud</vt:lpstr>
      <vt:lpstr>Integrate with Viettel Cloud </vt:lpstr>
      <vt:lpstr>Demo</vt:lpstr>
      <vt:lpstr>Discussion</vt:lpstr>
      <vt:lpstr>Future works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MSI</dc:creator>
  <cp:lastModifiedBy>Нгуен Куанг Туан</cp:lastModifiedBy>
  <cp:revision>117</cp:revision>
  <dcterms:created xsi:type="dcterms:W3CDTF">2021-01-04T02:51:39Z</dcterms:created>
  <dcterms:modified xsi:type="dcterms:W3CDTF">2024-10-07T02:42:27Z</dcterms:modified>
</cp:coreProperties>
</file>